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mp4" ContentType="video/unknown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1"/>
  </p:notesMasterIdLst>
  <p:sldIdLst>
    <p:sldId id="256" r:id="rId2"/>
    <p:sldId id="257" r:id="rId3"/>
    <p:sldId id="258" r:id="rId4"/>
    <p:sldId id="276" r:id="rId5"/>
    <p:sldId id="260" r:id="rId6"/>
    <p:sldId id="261" r:id="rId7"/>
    <p:sldId id="262" r:id="rId8"/>
    <p:sldId id="264" r:id="rId9"/>
    <p:sldId id="279" r:id="rId10"/>
    <p:sldId id="265" r:id="rId11"/>
    <p:sldId id="263" r:id="rId12"/>
    <p:sldId id="267" r:id="rId13"/>
    <p:sldId id="268" r:id="rId14"/>
    <p:sldId id="270" r:id="rId15"/>
    <p:sldId id="269" r:id="rId16"/>
    <p:sldId id="280" r:id="rId17"/>
    <p:sldId id="277" r:id="rId18"/>
    <p:sldId id="272" r:id="rId19"/>
    <p:sldId id="278" r:id="rId20"/>
  </p:sldIdLst>
  <p:sldSz cx="9144000" cy="5143500" type="screen16x9"/>
  <p:notesSz cx="6858000" cy="9144000"/>
  <p:embeddedFontLst>
    <p:embeddedFont>
      <p:font typeface="LilyUPC" panose="020B0604020202020204" pitchFamily="34" charset="-34"/>
      <p:regular r:id="rId22"/>
      <p:bold r:id="rId23"/>
      <p:italic r:id="rId24"/>
      <p:boldItalic r:id="rId25"/>
    </p:embeddedFont>
    <p:embeddedFont>
      <p:font typeface="PT Sans" panose="020B0604020202020204" charset="0"/>
      <p:regular r:id="rId26"/>
      <p:bold r:id="rId27"/>
      <p:italic r:id="rId28"/>
      <p:boldItalic r:id="rId2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8841919B-B09B-430D-BAB1-2A90ED6DBE4F}">
  <a:tblStyle styleId="{8841919B-B09B-430D-BAB1-2A90ED6DBE4F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580" autoAdjust="0"/>
    <p:restoredTop sz="86410" autoAdjust="0"/>
  </p:normalViewPr>
  <p:slideViewPr>
    <p:cSldViewPr snapToGrid="0">
      <p:cViewPr varScale="1">
        <p:scale>
          <a:sx n="71" d="100"/>
          <a:sy n="71" d="100"/>
        </p:scale>
        <p:origin x="-96" y="-264"/>
      </p:cViewPr>
      <p:guideLst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9" d="100"/>
          <a:sy n="59" d="100"/>
        </p:scale>
        <p:origin x="2604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3097558" cy="1742355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3590364" y="685800"/>
            <a:ext cx="3125481" cy="36864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55249162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380999" y="4343400"/>
            <a:ext cx="6095999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en-GB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3db578f958_0_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3db578f958_0_6:notes"/>
          <p:cNvSpPr txBox="1">
            <a:spLocks noGrp="1"/>
          </p:cNvSpPr>
          <p:nvPr>
            <p:ph type="body" idx="1"/>
          </p:nvPr>
        </p:nvSpPr>
        <p:spPr>
          <a:xfrm>
            <a:off x="380999" y="4343400"/>
            <a:ext cx="6150429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>
              <a:buNone/>
            </a:pPr>
            <a:endParaRPr lang="en-GB" sz="10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db578f958_0_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db578f958_0_30:notes"/>
          <p:cNvSpPr txBox="1">
            <a:spLocks noGrp="1"/>
          </p:cNvSpPr>
          <p:nvPr>
            <p:ph type="body" idx="1"/>
          </p:nvPr>
        </p:nvSpPr>
        <p:spPr>
          <a:xfrm>
            <a:off x="3810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g3db578f958_0_30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1" name="Google Shape;91;g3db578f958_0_30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200" dirty="0">
              <a:solidFill>
                <a:srgbClr val="434343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  <p:extLst>
      <p:ext uri="{BB962C8B-B14F-4D97-AF65-F5344CB8AC3E}">
        <p14:creationId xmlns:p14="http://schemas.microsoft.com/office/powerpoint/2010/main" val="33161303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3db578f958_0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3db578f958_0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152400" lvl="0" indent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PT Sans"/>
              <a:buNone/>
            </a:pPr>
            <a:endParaRPr lang="en-GB" sz="1200" dirty="0">
              <a:solidFill>
                <a:srgbClr val="434343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g3db578f958_0_28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0" name="Google Shape;110;g3db578f958_0_28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3db578f958_0_29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3db578f958_0_29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g3db578f958_0_34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6" name="Google Shape;126;g3db578f958_0_34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1000" y="4274244"/>
            <a:ext cx="6096000" cy="3694099"/>
          </a:xfrm>
        </p:spPr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504706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81000" y="4343400"/>
            <a:ext cx="6096000" cy="3686415"/>
          </a:xfrm>
        </p:spPr>
        <p:txBody>
          <a:bodyPr/>
          <a:lstStyle/>
          <a:p>
            <a:pPr marL="15875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81213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g3db578f958_0_3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1" name="Google Shape;121;g3db578f958_0_3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g3db578f958_0_2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4" name="Google Shape;144;g3db578f958_0_2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db578f958_0_2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9" name="Google Shape;159;g3db578f958_0_2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94321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db578f958_0_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3db578f958_0_2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3db578f958_0_26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3db578f958_0_26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5802313" cy="3265488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352732" y="4771785"/>
            <a:ext cx="5802179" cy="3686415"/>
          </a:xfrm>
        </p:spPr>
        <p:txBody>
          <a:bodyPr/>
          <a:lstStyle/>
          <a:p>
            <a:pPr marL="158750" indent="0">
              <a:buNone/>
            </a:pPr>
            <a:endParaRPr lang="en-GB"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6794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3db578f958_0_27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3db578f958_0_27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3895514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3db578f958_0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3db578f958_0_3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1">
                  <a:lumMod val="65000"/>
                </a:schemeClr>
              </a:solidFill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g3db578f958_0_3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9" name="Google Shape;199;g3db578f958_0_3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bg1">
                  <a:lumMod val="6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933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 dirty="0"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 dirty="0"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6" name="Picture 2" descr="Image result for insert logo here">
            <a:extLst>
              <a:ext uri="{FF2B5EF4-FFF2-40B4-BE49-F238E27FC236}">
                <a16:creationId xmlns:a16="http://schemas.microsoft.com/office/drawing/2014/main" xmlns="" id="{CBD1C75C-558C-4FFE-8055-C4E3339F7B5D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962" y="3763954"/>
            <a:ext cx="1107262" cy="14763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533" y="3915055"/>
            <a:ext cx="1018120" cy="944962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1685851" y="288275"/>
            <a:ext cx="7145849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 dirty="0"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pic>
        <p:nvPicPr>
          <p:cNvPr id="2050" name="Picture 2" descr="Image result for insert logo here">
            <a:extLst>
              <a:ext uri="{FF2B5EF4-FFF2-40B4-BE49-F238E27FC236}">
                <a16:creationId xmlns:a16="http://schemas.microsoft.com/office/drawing/2014/main" xmlns="" id="{463F5AEE-50C4-4A0A-98B1-AF568A4EF1C2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clrChange>
              <a:clrFrom>
                <a:srgbClr val="FAFAFA"/>
              </a:clrFrom>
              <a:clrTo>
                <a:srgbClr val="FAFAFA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67" y="3643306"/>
            <a:ext cx="1147945" cy="1530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Google Shape;65;p14">
            <a:extLst>
              <a:ext uri="{FF2B5EF4-FFF2-40B4-BE49-F238E27FC236}">
                <a16:creationId xmlns:a16="http://schemas.microsoft.com/office/drawing/2014/main" xmlns="" id="{A39C14CF-E57B-4ED1-9292-A789081E7A9D}"/>
              </a:ext>
            </a:extLst>
          </p:cNvPr>
          <p:cNvCxnSpPr/>
          <p:nvPr userDrawn="1"/>
        </p:nvCxnSpPr>
        <p:spPr>
          <a:xfrm>
            <a:off x="1562675" y="176400"/>
            <a:ext cx="300" cy="4790700"/>
          </a:xfrm>
          <a:prstGeom prst="straightConnector1">
            <a:avLst/>
          </a:prstGeom>
          <a:noFill/>
          <a:ln w="9525" cap="flat" cmpd="sng">
            <a:solidFill>
              <a:srgbClr val="FF99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7FE416BE-5A7E-491E-8787-CA02A99B28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334184" y="233495"/>
            <a:ext cx="930654" cy="817159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1" r:id="rId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slide" Target="slide10.xml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7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31.png"/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.png"/><Relationship Id="rId11" Type="http://schemas.openxmlformats.org/officeDocument/2006/relationships/image" Target="../media/image26.png"/><Relationship Id="rId5" Type="http://schemas.openxmlformats.org/officeDocument/2006/relationships/image" Target="../media/image22.png"/><Relationship Id="rId15" Type="http://schemas.openxmlformats.org/officeDocument/2006/relationships/image" Target="../media/image7.png"/><Relationship Id="rId10" Type="http://schemas.openxmlformats.org/officeDocument/2006/relationships/image" Target="../media/image27.png"/><Relationship Id="rId4" Type="http://schemas.openxmlformats.org/officeDocument/2006/relationships/image" Target="../media/image23.png"/><Relationship Id="rId9" Type="http://schemas.openxmlformats.org/officeDocument/2006/relationships/image" Target="../media/image28.png"/><Relationship Id="rId14" Type="http://schemas.openxmlformats.org/officeDocument/2006/relationships/slide" Target="slide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12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1" Type="http://schemas.openxmlformats.org/officeDocument/2006/relationships/image" Target="../media/image34.png"/><Relationship Id="rId5" Type="http://schemas.openxmlformats.org/officeDocument/2006/relationships/image" Target="../media/image16.png"/><Relationship Id="rId10" Type="http://schemas.openxmlformats.org/officeDocument/2006/relationships/image" Target="../media/image33.png"/><Relationship Id="rId4" Type="http://schemas.openxmlformats.org/officeDocument/2006/relationships/image" Target="../media/image15.png"/><Relationship Id="rId9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athswithparents.com" TargetMode="Externa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xmlns="" id="{212D0BDA-6793-4A59-91F5-7F02881D4816}"/>
              </a:ext>
            </a:extLst>
          </p:cNvPr>
          <p:cNvSpPr/>
          <p:nvPr/>
        </p:nvSpPr>
        <p:spPr>
          <a:xfrm>
            <a:off x="-1" y="-63795"/>
            <a:ext cx="9144001" cy="3811772"/>
          </a:xfrm>
          <a:prstGeom prst="rect">
            <a:avLst/>
          </a:prstGeom>
          <a:solidFill>
            <a:srgbClr val="FF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4" name="Google Shape;54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95050" y="212810"/>
            <a:ext cx="5753898" cy="2559976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 txBox="1"/>
          <p:nvPr/>
        </p:nvSpPr>
        <p:spPr>
          <a:xfrm>
            <a:off x="2681249" y="2680591"/>
            <a:ext cx="3781500" cy="69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3600" b="1" dirty="0">
                <a:solidFill>
                  <a:schemeClr val="lt1"/>
                </a:solidFill>
                <a:latin typeface="PT Sans"/>
                <a:ea typeface="PT Sans"/>
                <a:cs typeface="PT Sans"/>
                <a:sym typeface="PT Sans"/>
              </a:rPr>
              <a:t>Parent Launch</a:t>
            </a:r>
            <a:endParaRPr sz="3600" b="1" dirty="0">
              <a:solidFill>
                <a:schemeClr val="lt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56" name="Google Shape;56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22098" y="4285175"/>
            <a:ext cx="1754500" cy="475800"/>
          </a:xfrm>
          <a:prstGeom prst="rect">
            <a:avLst/>
          </a:prstGeom>
          <a:noFill/>
          <a:ln>
            <a:noFill/>
          </a:ln>
        </p:spPr>
      </p:pic>
      <p:sp>
        <p:nvSpPr>
          <p:cNvPr id="58" name="Google Shape;58;p13"/>
          <p:cNvSpPr txBox="1"/>
          <p:nvPr/>
        </p:nvSpPr>
        <p:spPr>
          <a:xfrm>
            <a:off x="3050999" y="4084025"/>
            <a:ext cx="3042000" cy="878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tx1"/>
                </a:solidFill>
                <a:latin typeface="PT Sans"/>
                <a:ea typeface="PT Sans"/>
                <a:cs typeface="PT Sans"/>
                <a:sym typeface="PT Sans"/>
              </a:rPr>
              <a:t>www.mathswithparents.com</a:t>
            </a:r>
            <a:endParaRPr sz="1800" dirty="0">
              <a:solidFill>
                <a:schemeClr val="tx1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solidFill>
                  <a:schemeClr val="tx1"/>
                </a:solidFill>
                <a:latin typeface="PT Sans"/>
                <a:ea typeface="PT Sans"/>
                <a:cs typeface="PT Sans"/>
                <a:sym typeface="PT Sans"/>
              </a:rPr>
              <a:t>@parentmaths</a:t>
            </a:r>
            <a:endParaRPr sz="1800" dirty="0">
              <a:solidFill>
                <a:schemeClr val="tx1"/>
              </a:solidFill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320" y="3914179"/>
            <a:ext cx="1018120" cy="94496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PT Sans"/>
                <a:ea typeface="PT Sans"/>
                <a:cs typeface="PT Sans"/>
                <a:sym typeface="PT Sans"/>
              </a:rPr>
              <a:t>The challenges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EE7F1AD9-0192-470C-8EB9-D145F6F28AE6}"/>
              </a:ext>
            </a:extLst>
          </p:cNvPr>
          <p:cNvGrpSpPr/>
          <p:nvPr/>
        </p:nvGrpSpPr>
        <p:grpSpPr>
          <a:xfrm>
            <a:off x="2080600" y="1050654"/>
            <a:ext cx="5957377" cy="3734073"/>
            <a:chOff x="2133600" y="517450"/>
            <a:chExt cx="6554901" cy="4108600"/>
          </a:xfrm>
        </p:grpSpPr>
        <p:pic>
          <p:nvPicPr>
            <p:cNvPr id="9" name="Google Shape;89;p17">
              <a:extLst>
                <a:ext uri="{FF2B5EF4-FFF2-40B4-BE49-F238E27FC236}">
                  <a16:creationId xmlns:a16="http://schemas.microsoft.com/office/drawing/2014/main" xmlns="" id="{8C83EE4A-517B-49E7-8BAB-99E59E8AB020}"/>
                </a:ext>
              </a:extLst>
            </p:cNvPr>
            <p:cNvPicPr preferRelativeResize="0"/>
            <p:nvPr/>
          </p:nvPicPr>
          <p:blipFill rotWithShape="1"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alphaModFix/>
            </a:blip>
            <a:srcRect l="17776" t="6652" r="485" b="823"/>
            <a:stretch/>
          </p:blipFill>
          <p:spPr>
            <a:xfrm>
              <a:off x="2133600" y="517450"/>
              <a:ext cx="6554901" cy="41086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xmlns="" id="{91A7E017-543E-4192-9923-9FE2DE07DC08}"/>
                </a:ext>
              </a:extLst>
            </p:cNvPr>
            <p:cNvSpPr txBox="1"/>
            <p:nvPr/>
          </p:nvSpPr>
          <p:spPr>
            <a:xfrm>
              <a:off x="2343150" y="837794"/>
              <a:ext cx="4432300" cy="440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spc="300" dirty="0">
                  <a:solidFill>
                    <a:schemeClr val="bg1"/>
                  </a:solidFill>
                </a:rPr>
                <a:t>New  teaching  methods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xmlns="" id="{79FC136B-CBED-4ECD-9533-BBB926112962}"/>
                </a:ext>
              </a:extLst>
            </p:cNvPr>
            <p:cNvSpPr txBox="1"/>
            <p:nvPr/>
          </p:nvSpPr>
          <p:spPr>
            <a:xfrm>
              <a:off x="2343150" y="1777593"/>
              <a:ext cx="4432300" cy="440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spc="300" dirty="0">
                  <a:solidFill>
                    <a:schemeClr val="bg1"/>
                  </a:solidFill>
                </a:rPr>
                <a:t>Time</a:t>
              </a:r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xmlns="" id="{D482728D-C15E-4E33-B69F-2FA95B98327A}"/>
                </a:ext>
              </a:extLst>
            </p:cNvPr>
            <p:cNvSpPr txBox="1"/>
            <p:nvPr/>
          </p:nvSpPr>
          <p:spPr>
            <a:xfrm>
              <a:off x="2240615" y="2791678"/>
              <a:ext cx="4432300" cy="440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spc="300" dirty="0">
                  <a:solidFill>
                    <a:schemeClr val="bg1"/>
                  </a:solidFill>
                </a:rPr>
                <a:t>Conflict </a:t>
              </a:r>
              <a:r>
                <a:rPr lang="en-GB" sz="1600" b="1" dirty="0">
                  <a:solidFill>
                    <a:schemeClr val="bg1"/>
                  </a:solidFill>
                </a:rPr>
                <a:t>(when trying to help)</a:t>
              </a:r>
              <a:endParaRPr lang="en-GB" sz="2000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xmlns="" id="{E0F0F499-5E12-48C8-91F4-BD3A57A40F53}"/>
                </a:ext>
              </a:extLst>
            </p:cNvPr>
            <p:cNvSpPr txBox="1"/>
            <p:nvPr/>
          </p:nvSpPr>
          <p:spPr>
            <a:xfrm>
              <a:off x="2240615" y="3731478"/>
              <a:ext cx="4432300" cy="44024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b="1" spc="300" dirty="0">
                  <a:solidFill>
                    <a:schemeClr val="bg1"/>
                  </a:solidFill>
                </a:rPr>
                <a:t>Parent Confidence</a:t>
              </a:r>
            </a:p>
          </p:txBody>
        </p:sp>
      </p:grpSp>
      <p:pic>
        <p:nvPicPr>
          <p:cNvPr id="14" name="Picture 1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749" y="3839847"/>
            <a:ext cx="1017905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5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PT Sans"/>
                <a:ea typeface="PT Sans"/>
                <a:cs typeface="PT Sans"/>
                <a:sym typeface="PT Sans"/>
              </a:rPr>
              <a:t>Example: An Array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B8ABDC13-A618-4F10-AACF-0B1D14770B49}"/>
              </a:ext>
            </a:extLst>
          </p:cNvPr>
          <p:cNvGrpSpPr/>
          <p:nvPr/>
        </p:nvGrpSpPr>
        <p:grpSpPr>
          <a:xfrm>
            <a:off x="3641824" y="1882237"/>
            <a:ext cx="3348552" cy="2069351"/>
            <a:chOff x="3641824" y="1882237"/>
            <a:chExt cx="3348552" cy="2069351"/>
          </a:xfrm>
        </p:grpSpPr>
        <p:sp>
          <p:nvSpPr>
            <p:cNvPr id="77" name="Google Shape;77;p15"/>
            <p:cNvSpPr/>
            <p:nvPr/>
          </p:nvSpPr>
          <p:spPr>
            <a:xfrm>
              <a:off x="3641824" y="1882237"/>
              <a:ext cx="1035000" cy="989100"/>
            </a:xfrm>
            <a:prstGeom prst="ellipse">
              <a:avLst/>
            </a:prstGeom>
            <a:solidFill>
              <a:srgbClr val="FF99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15"/>
            <p:cNvSpPr/>
            <p:nvPr/>
          </p:nvSpPr>
          <p:spPr>
            <a:xfrm>
              <a:off x="4798600" y="1882237"/>
              <a:ext cx="1035000" cy="989100"/>
            </a:xfrm>
            <a:prstGeom prst="ellipse">
              <a:avLst/>
            </a:prstGeom>
            <a:solidFill>
              <a:srgbClr val="FF99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15"/>
            <p:cNvSpPr/>
            <p:nvPr/>
          </p:nvSpPr>
          <p:spPr>
            <a:xfrm>
              <a:off x="3641824" y="2962488"/>
              <a:ext cx="1035000" cy="989100"/>
            </a:xfrm>
            <a:prstGeom prst="ellipse">
              <a:avLst/>
            </a:prstGeom>
            <a:solidFill>
              <a:srgbClr val="FF99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15"/>
            <p:cNvSpPr/>
            <p:nvPr/>
          </p:nvSpPr>
          <p:spPr>
            <a:xfrm>
              <a:off x="4798600" y="2962488"/>
              <a:ext cx="1035000" cy="989100"/>
            </a:xfrm>
            <a:prstGeom prst="ellipse">
              <a:avLst/>
            </a:prstGeom>
            <a:solidFill>
              <a:srgbClr val="FF99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15"/>
            <p:cNvSpPr/>
            <p:nvPr/>
          </p:nvSpPr>
          <p:spPr>
            <a:xfrm>
              <a:off x="5955376" y="2962488"/>
              <a:ext cx="1035000" cy="989100"/>
            </a:xfrm>
            <a:prstGeom prst="ellipse">
              <a:avLst/>
            </a:prstGeom>
            <a:solidFill>
              <a:srgbClr val="FF99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15"/>
            <p:cNvSpPr/>
            <p:nvPr/>
          </p:nvSpPr>
          <p:spPr>
            <a:xfrm>
              <a:off x="5955376" y="1882237"/>
              <a:ext cx="1035000" cy="989100"/>
            </a:xfrm>
            <a:prstGeom prst="ellipse">
              <a:avLst/>
            </a:prstGeom>
            <a:solidFill>
              <a:srgbClr val="FF9900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xmlns="" id="{921D6839-D746-4904-A725-051504678137}"/>
              </a:ext>
            </a:extLst>
          </p:cNvPr>
          <p:cNvGrpSpPr/>
          <p:nvPr/>
        </p:nvGrpSpPr>
        <p:grpSpPr>
          <a:xfrm>
            <a:off x="2887774" y="1257412"/>
            <a:ext cx="4004850" cy="2631050"/>
            <a:chOff x="2887774" y="1257412"/>
            <a:chExt cx="4004850" cy="2631050"/>
          </a:xfrm>
        </p:grpSpPr>
        <p:sp>
          <p:nvSpPr>
            <p:cNvPr id="83" name="Google Shape;83;p15"/>
            <p:cNvSpPr/>
            <p:nvPr/>
          </p:nvSpPr>
          <p:spPr>
            <a:xfrm>
              <a:off x="5668624" y="1458012"/>
              <a:ext cx="1224000" cy="80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15"/>
            <p:cNvSpPr/>
            <p:nvPr/>
          </p:nvSpPr>
          <p:spPr>
            <a:xfrm rot="10800000">
              <a:off x="3758999" y="1458012"/>
              <a:ext cx="1224000" cy="80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15"/>
            <p:cNvSpPr/>
            <p:nvPr/>
          </p:nvSpPr>
          <p:spPr>
            <a:xfrm rot="5400000">
              <a:off x="2666074" y="3457662"/>
              <a:ext cx="780900" cy="80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15"/>
            <p:cNvSpPr/>
            <p:nvPr/>
          </p:nvSpPr>
          <p:spPr>
            <a:xfrm rot="16200000">
              <a:off x="2666074" y="2336437"/>
              <a:ext cx="780900" cy="80700"/>
            </a:xfrm>
            <a:prstGeom prst="rightArrow">
              <a:avLst>
                <a:gd name="adj1" fmla="val 50000"/>
                <a:gd name="adj2" fmla="val 50000"/>
              </a:avLst>
            </a:prstGeom>
            <a:solidFill>
              <a:srgbClr val="000000"/>
            </a:solidFill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15"/>
            <p:cNvSpPr txBox="1"/>
            <p:nvPr/>
          </p:nvSpPr>
          <p:spPr>
            <a:xfrm>
              <a:off x="5157049" y="1257412"/>
              <a:ext cx="337500" cy="4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>
                  <a:latin typeface="PT Sans"/>
                  <a:ea typeface="PT Sans"/>
                  <a:cs typeface="PT Sans"/>
                  <a:sym typeface="PT Sans"/>
                </a:rPr>
                <a:t>3</a:t>
              </a:r>
              <a:endParaRPr sz="1800">
                <a:latin typeface="PT Sans"/>
                <a:ea typeface="PT Sans"/>
                <a:cs typeface="PT Sans"/>
                <a:sym typeface="PT Sans"/>
              </a:endParaRPr>
            </a:p>
          </p:txBody>
        </p:sp>
        <p:sp>
          <p:nvSpPr>
            <p:cNvPr id="88" name="Google Shape;88;p15"/>
            <p:cNvSpPr txBox="1"/>
            <p:nvPr/>
          </p:nvSpPr>
          <p:spPr>
            <a:xfrm>
              <a:off x="2887774" y="2707562"/>
              <a:ext cx="337500" cy="438600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91425" rIns="91425" bIns="91425" anchor="t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" sz="1800">
                  <a:latin typeface="PT Sans"/>
                  <a:ea typeface="PT Sans"/>
                  <a:cs typeface="PT Sans"/>
                  <a:sym typeface="PT Sans"/>
                </a:rPr>
                <a:t>2</a:t>
              </a:r>
              <a:endParaRPr sz="1800">
                <a:latin typeface="PT Sans"/>
                <a:ea typeface="PT Sans"/>
                <a:cs typeface="PT Sans"/>
                <a:sym typeface="PT Sans"/>
              </a:endParaRPr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xmlns="" id="{12254F8A-43A5-4039-8920-F6F2EC4B6F93}"/>
              </a:ext>
            </a:extLst>
          </p:cNvPr>
          <p:cNvSpPr txBox="1"/>
          <p:nvPr/>
        </p:nvSpPr>
        <p:spPr>
          <a:xfrm>
            <a:off x="4326340" y="4333164"/>
            <a:ext cx="199257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2 x 3 = 6</a:t>
            </a:r>
          </a:p>
        </p:txBody>
      </p:sp>
      <p:pic>
        <p:nvPicPr>
          <p:cNvPr id="18" name="Picture 17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" y="3860724"/>
            <a:ext cx="1017905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>
            <a:extLst>
              <a:ext uri="{FF2B5EF4-FFF2-40B4-BE49-F238E27FC236}">
                <a16:creationId xmlns:a16="http://schemas.microsoft.com/office/drawing/2014/main" xmlns="" id="{EE71CE0F-A0E8-447C-9AFB-55B168C18A5C}"/>
              </a:ext>
            </a:extLst>
          </p:cNvPr>
          <p:cNvSpPr/>
          <p:nvPr/>
        </p:nvSpPr>
        <p:spPr>
          <a:xfrm>
            <a:off x="4184876" y="115087"/>
            <a:ext cx="2326583" cy="2285835"/>
          </a:xfrm>
          <a:prstGeom prst="ellipse">
            <a:avLst/>
          </a:prstGeom>
          <a:noFill/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xmlns="" id="{D8F64FE9-B71E-40C8-A8F0-F16C1494840A}"/>
              </a:ext>
            </a:extLst>
          </p:cNvPr>
          <p:cNvSpPr txBox="1"/>
          <p:nvPr/>
        </p:nvSpPr>
        <p:spPr>
          <a:xfrm>
            <a:off x="4886348" y="1030783"/>
            <a:ext cx="91884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Child</a:t>
            </a:r>
            <a:endParaRPr lang="en-GB" sz="11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xmlns="" id="{EE690D10-C1A2-4D5F-8748-CEB3DD0D719B}"/>
              </a:ext>
            </a:extLst>
          </p:cNvPr>
          <p:cNvSpPr/>
          <p:nvPr/>
        </p:nvSpPr>
        <p:spPr>
          <a:xfrm>
            <a:off x="2240546" y="2689965"/>
            <a:ext cx="2326583" cy="2285835"/>
          </a:xfrm>
          <a:prstGeom prst="ellipse">
            <a:avLst/>
          </a:prstGeom>
          <a:noFill/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xmlns="" id="{FF3F0540-0D74-4C0B-AC48-C3E158AE3713}"/>
              </a:ext>
            </a:extLst>
          </p:cNvPr>
          <p:cNvSpPr txBox="1"/>
          <p:nvPr/>
        </p:nvSpPr>
        <p:spPr>
          <a:xfrm>
            <a:off x="2824740" y="3641970"/>
            <a:ext cx="10025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Parent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84F9E6C-3CB6-40ED-94A9-954A0BAD8F5C}"/>
              </a:ext>
            </a:extLst>
          </p:cNvPr>
          <p:cNvSpPr/>
          <p:nvPr/>
        </p:nvSpPr>
        <p:spPr>
          <a:xfrm>
            <a:off x="6129206" y="2689965"/>
            <a:ext cx="2326583" cy="2285835"/>
          </a:xfrm>
          <a:prstGeom prst="ellipse">
            <a:avLst/>
          </a:prstGeom>
          <a:noFill/>
          <a:ln w="15875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81EDC836-11DB-473C-9A6A-C5E2D4BBFD85}"/>
              </a:ext>
            </a:extLst>
          </p:cNvPr>
          <p:cNvSpPr txBox="1"/>
          <p:nvPr/>
        </p:nvSpPr>
        <p:spPr>
          <a:xfrm>
            <a:off x="6946950" y="3641970"/>
            <a:ext cx="103221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/>
              <a:t>School</a:t>
            </a:r>
          </a:p>
        </p:txBody>
      </p:sp>
      <p:sp>
        <p:nvSpPr>
          <p:cNvPr id="13" name="Google Shape;72;p15">
            <a:extLst>
              <a:ext uri="{FF2B5EF4-FFF2-40B4-BE49-F238E27FC236}">
                <a16:creationId xmlns:a16="http://schemas.microsoft.com/office/drawing/2014/main" xmlns="" id="{6C0CCCAE-CE6C-4800-B830-3B9CF16B9842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200" dirty="0">
                <a:latin typeface="PT Sans"/>
                <a:ea typeface="PT Sans"/>
                <a:cs typeface="PT Sans"/>
                <a:sym typeface="PT Sans"/>
              </a:rPr>
              <a:t>Working together</a:t>
            </a:r>
            <a:endParaRPr sz="2200" dirty="0">
              <a:latin typeface="PT Sans"/>
              <a:ea typeface="PT Sans"/>
              <a:cs typeface="PT Sans"/>
              <a:sym typeface="PT Sans"/>
            </a:endParaRP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xmlns="" id="{C184875A-0A70-4FC7-B60F-E3DDB7CDAD81}"/>
              </a:ext>
            </a:extLst>
          </p:cNvPr>
          <p:cNvGrpSpPr/>
          <p:nvPr/>
        </p:nvGrpSpPr>
        <p:grpSpPr>
          <a:xfrm>
            <a:off x="4810792" y="2171266"/>
            <a:ext cx="1135730" cy="1142626"/>
            <a:chOff x="4862748" y="2101265"/>
            <a:chExt cx="1165313" cy="1173030"/>
          </a:xfrm>
        </p:grpSpPr>
        <p:sp>
          <p:nvSpPr>
            <p:cNvPr id="3" name="Oval 2">
              <a:extLst>
                <a:ext uri="{FF2B5EF4-FFF2-40B4-BE49-F238E27FC236}">
                  <a16:creationId xmlns:a16="http://schemas.microsoft.com/office/drawing/2014/main" xmlns="" id="{931DFB12-C67C-409C-ACD9-DBF92AFCC657}"/>
                </a:ext>
              </a:extLst>
            </p:cNvPr>
            <p:cNvSpPr/>
            <p:nvPr/>
          </p:nvSpPr>
          <p:spPr>
            <a:xfrm>
              <a:off x="4945035" y="2332883"/>
              <a:ext cx="933251" cy="94141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softEdge rad="635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1" name="Google Shape;95;p16">
              <a:extLst>
                <a:ext uri="{FF2B5EF4-FFF2-40B4-BE49-F238E27FC236}">
                  <a16:creationId xmlns:a16="http://schemas.microsoft.com/office/drawing/2014/main" xmlns="" id="{E5ED5016-DA10-4E19-941A-EDCBE213E0AD}"/>
                </a:ext>
              </a:extLst>
            </p:cNvPr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4862748" y="2101265"/>
              <a:ext cx="1165313" cy="1119647"/>
            </a:xfrm>
            <a:prstGeom prst="rect">
              <a:avLst/>
            </a:prstGeom>
            <a:noFill/>
            <a:ln>
              <a:noFill/>
            </a:ln>
          </p:spPr>
        </p:pic>
      </p:grpSp>
      <p:pic>
        <p:nvPicPr>
          <p:cNvPr id="14" name="Picture 13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453" y="3842025"/>
            <a:ext cx="1017905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16960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4.44444E-6 L 0.00034 0.18581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" y="929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46914E-6 L 0.00069 0.0962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5" y="481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-1.7284E-6 L 0.1474 -0.1314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-657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-3.58025E-6 L 0.09947 -0.08734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965" y="-4383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1.7284E-6 L -0.14653 -0.12901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326" y="-6451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16667E-6 -3.58025E-6 L -0.09132 -0.08179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66" y="-410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2" grpId="0"/>
      <p:bldP spid="15" grpId="0" animBg="1"/>
      <p:bldP spid="16" grpId="0"/>
      <p:bldP spid="18" grpId="0" animBg="1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1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PT Sans"/>
                <a:ea typeface="PT Sans"/>
                <a:cs typeface="PT Sans"/>
                <a:sym typeface="PT Sans"/>
              </a:rPr>
              <a:t>How it works 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xmlns="" id="{ADDD5CA5-54E7-4473-AE63-6C6988B14C57}"/>
              </a:ext>
            </a:extLst>
          </p:cNvPr>
          <p:cNvGrpSpPr/>
          <p:nvPr/>
        </p:nvGrpSpPr>
        <p:grpSpPr>
          <a:xfrm>
            <a:off x="1806400" y="1930076"/>
            <a:ext cx="7216005" cy="1583725"/>
            <a:chOff x="1806400" y="1930076"/>
            <a:chExt cx="7216005" cy="1583725"/>
          </a:xfrm>
        </p:grpSpPr>
        <p:pic>
          <p:nvPicPr>
            <p:cNvPr id="107" name="Google Shape;107;p17"/>
            <p:cNvPicPr preferRelativeResize="0"/>
            <p:nvPr/>
          </p:nvPicPr>
          <p:blipFill rotWithShape="1">
            <a:blip r:embed="rId3">
              <a:alphaModFix/>
            </a:blip>
            <a:srcRect r="21605"/>
            <a:stretch/>
          </p:blipFill>
          <p:spPr>
            <a:xfrm>
              <a:off x="1806400" y="1930076"/>
              <a:ext cx="5681495" cy="1583725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xmlns="" id="{29580C9F-5756-4F6F-A263-A2CE6342056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522843" y="2189901"/>
              <a:ext cx="1499562" cy="973368"/>
            </a:xfrm>
            <a:prstGeom prst="rect">
              <a:avLst/>
            </a:prstGeom>
          </p:spPr>
        </p:pic>
      </p:grpSp>
      <p:pic>
        <p:nvPicPr>
          <p:cNvPr id="6" name="Picture 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" y="3882390"/>
            <a:ext cx="1017905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E7E11DFE-9D76-4E00-8AD7-0BCC17DBF0F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2953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5D24F5E-10F0-4EB8-957F-BD4711E426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0607" y="61732"/>
            <a:ext cx="1969543" cy="264033"/>
          </a:xfrm>
          <a:prstGeom prst="rect">
            <a:avLst/>
          </a:prstGeom>
        </p:spPr>
      </p:pic>
      <p:pic>
        <p:nvPicPr>
          <p:cNvPr id="2" name="3 digit PValue">
            <a:hlinkClick r:id="" action="ppaction://media"/>
            <a:extLst>
              <a:ext uri="{FF2B5EF4-FFF2-40B4-BE49-F238E27FC236}">
                <a16:creationId xmlns:a16="http://schemas.microsoft.com/office/drawing/2014/main" xmlns="" id="{52D20860-2C9F-4267-ABB4-A7D3FA21586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471350" y="1649626"/>
            <a:ext cx="4263082" cy="239798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70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>
            <a:extLst>
              <a:ext uri="{FF2B5EF4-FFF2-40B4-BE49-F238E27FC236}">
                <a16:creationId xmlns:a16="http://schemas.microsoft.com/office/drawing/2014/main" xmlns="" id="{3AF80DA9-EED9-473F-B7AB-BB20A82E830A}"/>
              </a:ext>
            </a:extLst>
          </p:cNvPr>
          <p:cNvGrpSpPr/>
          <p:nvPr/>
        </p:nvGrpSpPr>
        <p:grpSpPr>
          <a:xfrm>
            <a:off x="0" y="0"/>
            <a:ext cx="9144001" cy="5143501"/>
            <a:chOff x="0" y="0"/>
            <a:chExt cx="9144001" cy="5143501"/>
          </a:xfrm>
        </p:grpSpPr>
        <p:pic>
          <p:nvPicPr>
            <p:cNvPr id="118" name="Google Shape;118;p19"/>
            <p:cNvPicPr preferRelativeResize="0"/>
            <p:nvPr/>
          </p:nvPicPr>
          <p:blipFill rotWithShape="1">
            <a:blip r:embed="rId3">
              <a:alphaModFix/>
            </a:blip>
            <a:srcRect t="5854" b="2804"/>
            <a:stretch/>
          </p:blipFill>
          <p:spPr>
            <a:xfrm>
              <a:off x="0" y="0"/>
              <a:ext cx="9144001" cy="514350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xmlns="" id="{D5EFF6E5-E921-44F6-A42B-7737230E2DD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3135" t="36090" r="82537" b="52507"/>
            <a:stretch/>
          </p:blipFill>
          <p:spPr>
            <a:xfrm>
              <a:off x="1580760" y="1911919"/>
              <a:ext cx="395785" cy="368489"/>
            </a:xfrm>
            <a:prstGeom prst="rect">
              <a:avLst/>
            </a:prstGeom>
          </p:spPr>
        </p:pic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36418135-251B-469E-9689-90B433F3721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44135" y="2387505"/>
              <a:ext cx="2469037" cy="1721088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xmlns="" id="{1430C7AD-9061-4255-9C9A-8C5456BB575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3135" t="36090" r="82537" b="52507"/>
            <a:stretch/>
          </p:blipFill>
          <p:spPr>
            <a:xfrm>
              <a:off x="4305868" y="1870052"/>
              <a:ext cx="395785" cy="368489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xmlns="" id="{2567E452-1FBD-42C6-BE73-FB5E787BF80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17619" t="-1" r="12301" b="12038"/>
            <a:stretch/>
          </p:blipFill>
          <p:spPr>
            <a:xfrm>
              <a:off x="7146982" y="1831965"/>
              <a:ext cx="395785" cy="40873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EC0A2A8B-F649-4AD6-88FE-4FDEADBABEDC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-250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 l="11162" t="56351" r="7077" b="11445"/>
            <a:stretch/>
          </p:blipFill>
          <p:spPr>
            <a:xfrm>
              <a:off x="3183340" y="1344079"/>
              <a:ext cx="2777319" cy="305522"/>
            </a:xfrm>
            <a:prstGeom prst="rect">
              <a:avLst/>
            </a:prstGeom>
          </p:spPr>
        </p:pic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xmlns="" id="{A747B57C-CC02-4A69-9727-6073B647564B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803547" y="717540"/>
              <a:ext cx="3400425" cy="1114425"/>
            </a:xfrm>
            <a:prstGeom prst="rect">
              <a:avLst/>
            </a:prstGeom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xmlns="" id="{E287F573-A221-4617-A995-595051777A1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65314"/>
            <a:ext cx="9151649" cy="501287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0" name="Group 29">
            <a:extLst>
              <a:ext uri="{FF2B5EF4-FFF2-40B4-BE49-F238E27FC236}">
                <a16:creationId xmlns:a16="http://schemas.microsoft.com/office/drawing/2014/main" xmlns="" id="{AF883C53-8F45-4541-95CE-AA7521A42336}"/>
              </a:ext>
            </a:extLst>
          </p:cNvPr>
          <p:cNvGrpSpPr/>
          <p:nvPr/>
        </p:nvGrpSpPr>
        <p:grpSpPr>
          <a:xfrm>
            <a:off x="7073205" y="4136103"/>
            <a:ext cx="1977985" cy="830997"/>
            <a:chOff x="7073205" y="4136103"/>
            <a:chExt cx="1977985" cy="830997"/>
          </a:xfrm>
        </p:grpSpPr>
        <p:sp>
          <p:nvSpPr>
            <p:cNvPr id="3" name="Arrow: Right 2">
              <a:hlinkClick r:id="rId3" action="ppaction://hlinksldjump"/>
              <a:extLst>
                <a:ext uri="{FF2B5EF4-FFF2-40B4-BE49-F238E27FC236}">
                  <a16:creationId xmlns:a16="http://schemas.microsoft.com/office/drawing/2014/main" xmlns="" id="{6610A595-149B-454D-83A9-E926211E333F}"/>
                </a:ext>
              </a:extLst>
            </p:cNvPr>
            <p:cNvSpPr/>
            <p:nvPr/>
          </p:nvSpPr>
          <p:spPr>
            <a:xfrm>
              <a:off x="7073205" y="4136103"/>
              <a:ext cx="1977985" cy="830997"/>
            </a:xfrm>
            <a:prstGeom prst="rightArrow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31" name="TextBox 30">
              <a:hlinkClick r:id="rId3" action="ppaction://hlinksldjump"/>
              <a:extLst>
                <a:ext uri="{FF2B5EF4-FFF2-40B4-BE49-F238E27FC236}">
                  <a16:creationId xmlns:a16="http://schemas.microsoft.com/office/drawing/2014/main" xmlns="" id="{B07D0480-FBD1-45B8-9FC3-473CACEC0104}"/>
                </a:ext>
              </a:extLst>
            </p:cNvPr>
            <p:cNvSpPr txBox="1"/>
            <p:nvPr/>
          </p:nvSpPr>
          <p:spPr>
            <a:xfrm>
              <a:off x="7144981" y="4413101"/>
              <a:ext cx="1626270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200" b="1" dirty="0"/>
                <a:t>The nasty version!</a:t>
              </a: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B03A7E8E-02D9-49B7-A652-7AC2D07457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51328" y="3318762"/>
            <a:ext cx="1108034" cy="1362631"/>
          </a:xfrm>
          <a:prstGeom prst="rect">
            <a:avLst/>
          </a:prstGeom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5828E538-2C67-4801-9F2D-CC8AFC12F47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4661" y="3525388"/>
            <a:ext cx="301367" cy="364152"/>
          </a:xfrm>
          <a:prstGeom prst="rect">
            <a:avLst/>
          </a:prstGeom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C0400637-1665-49E1-89B9-EB5B9CD05E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4267" y="3525388"/>
            <a:ext cx="313064" cy="369255"/>
          </a:xfrm>
          <a:prstGeom prst="rect">
            <a:avLst/>
          </a:prstGeom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ED9BBBC3-B4D0-47C5-857C-9B173AFA48C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42734" y="3530491"/>
            <a:ext cx="316131" cy="364152"/>
          </a:xfrm>
          <a:prstGeom prst="rect">
            <a:avLst/>
          </a:prstGeom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A2E10FFE-79E3-4EDE-BD0C-BECC4A02AD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68876" y="3537301"/>
            <a:ext cx="263847" cy="359444"/>
          </a:xfrm>
          <a:prstGeom prst="rect">
            <a:avLst/>
          </a:prstGeom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7010628F-A420-422C-8383-AD274F38B5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8427" y="3542033"/>
            <a:ext cx="304745" cy="359444"/>
          </a:xfrm>
          <a:prstGeom prst="rect">
            <a:avLst/>
          </a:prstGeom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796A900-6CA6-4678-BECE-08D0875C88B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53357" y="3542140"/>
            <a:ext cx="281853" cy="347400"/>
          </a:xfrm>
          <a:prstGeom prst="rect">
            <a:avLst/>
          </a:prstGeom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E72949B1-52F3-4C7F-8598-E03521F8D95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53357" y="3535306"/>
            <a:ext cx="302574" cy="347400"/>
          </a:xfrm>
          <a:prstGeom prst="rect">
            <a:avLst/>
          </a:prstGeom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23862C9F-7CB7-4616-8736-083504B5DD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52053" y="3528472"/>
            <a:ext cx="307512" cy="340460"/>
          </a:xfrm>
          <a:prstGeom prst="rect">
            <a:avLst/>
          </a:prstGeom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8D7A49BE-7F61-48C6-A7DF-5617E3EFC7B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48426" y="3513451"/>
            <a:ext cx="313064" cy="369255"/>
          </a:xfrm>
          <a:prstGeom prst="rect">
            <a:avLst/>
          </a:prstGeom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56B03B7F-DBE2-4E68-9710-55076907E4E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49277" y="3526351"/>
            <a:ext cx="313064" cy="359444"/>
          </a:xfrm>
          <a:prstGeom prst="rect">
            <a:avLst/>
          </a:prstGeom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CE217EFC-5E2F-487F-AC65-B181F77BB20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58760" y="3550215"/>
            <a:ext cx="284077" cy="359444"/>
          </a:xfrm>
          <a:prstGeom prst="rect">
            <a:avLst/>
          </a:prstGeom>
          <a:ln>
            <a:noFill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0BEA03F7-15E5-409C-921B-EAA6BFD49C9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73970" y="3547765"/>
            <a:ext cx="263847" cy="359444"/>
          </a:xfrm>
          <a:prstGeom prst="rect">
            <a:avLst/>
          </a:prstGeom>
          <a:ln>
            <a:noFill/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128044E2-BE48-44EA-A656-196569E62384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053357" y="3538840"/>
            <a:ext cx="313064" cy="373268"/>
          </a:xfrm>
          <a:prstGeom prst="rect">
            <a:avLst/>
          </a:prstGeom>
          <a:ln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86582C00-074E-4F55-8662-EE06132882F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63691" y="3529885"/>
            <a:ext cx="284077" cy="359444"/>
          </a:xfrm>
          <a:prstGeom prst="rect">
            <a:avLst/>
          </a:prstGeom>
          <a:ln>
            <a:noFill/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8AE8011C-5CC8-4B20-8C97-C1D6C9FC621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16069" y="3539570"/>
            <a:ext cx="296335" cy="365250"/>
          </a:xfrm>
          <a:prstGeom prst="rect">
            <a:avLst/>
          </a:prstGeom>
          <a:ln>
            <a:noFill/>
          </a:ln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xmlns="" id="{124F9FE5-BE46-45B2-B6DE-F29C8F75645F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829365" y="54083"/>
            <a:ext cx="4751960" cy="1647857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xmlns="" id="{F648D729-7C9B-4E2D-AB74-8A2C627AB81B}"/>
              </a:ext>
            </a:extLst>
          </p:cNvPr>
          <p:cNvSpPr txBox="1"/>
          <p:nvPr/>
        </p:nvSpPr>
        <p:spPr>
          <a:xfrm>
            <a:off x="2244008" y="1834278"/>
            <a:ext cx="4106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dirty="0">
                <a:solidFill>
                  <a:srgbClr val="F89108"/>
                </a:solidFill>
              </a:rPr>
              <a:t>Version 1 (“the friendly version”!)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F71F9872-38C2-4BE4-BE5B-198ABF9B1374}"/>
              </a:ext>
            </a:extLst>
          </p:cNvPr>
          <p:cNvSpPr txBox="1"/>
          <p:nvPr/>
        </p:nvSpPr>
        <p:spPr>
          <a:xfrm>
            <a:off x="2244008" y="2340411"/>
            <a:ext cx="65951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>
                <a:solidFill>
                  <a:schemeClr val="tx1"/>
                </a:solidFill>
              </a:rPr>
              <a:t>Take it in turns to roll the 0-9 die. Once you have a number, you can write it into any of your place value squares, either hundreds, tens, or ones. The aim of the game is to be the player with the greatest 3-digit number at the end… Good luck!</a:t>
            </a:r>
          </a:p>
        </p:txBody>
      </p:sp>
      <p:pic>
        <p:nvPicPr>
          <p:cNvPr id="27" name="Picture 26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287" y="3868932"/>
            <a:ext cx="1017905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27957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C89CCAD5-7C93-4293-A6B9-99F5735314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51328" y="3307114"/>
            <a:ext cx="1108034" cy="1362631"/>
          </a:xfrm>
          <a:prstGeom prst="rect">
            <a:avLst/>
          </a:prstGeom>
          <a:ln>
            <a:noFill/>
          </a:ln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7EE43ED7-2E76-4A43-8305-DBEDB9EFA7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24798" y="3555588"/>
            <a:ext cx="299677" cy="353465"/>
          </a:xfrm>
          <a:prstGeom prst="rect">
            <a:avLst/>
          </a:prstGeom>
          <a:ln>
            <a:noFill/>
          </a:ln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E0529322-A85E-4DDD-92B5-9D42B5CA67D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24798" y="3551214"/>
            <a:ext cx="299762" cy="362211"/>
          </a:xfrm>
          <a:prstGeom prst="rect">
            <a:avLst/>
          </a:prstGeom>
          <a:ln>
            <a:noFill/>
          </a:ln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D0E90117-5481-42C4-AFAA-65150CED7DB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20685" y="3551214"/>
            <a:ext cx="303790" cy="362211"/>
          </a:xfrm>
          <a:prstGeom prst="rect">
            <a:avLst/>
          </a:prstGeom>
          <a:ln>
            <a:noFill/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xmlns="" id="{074C752B-4DB1-4C27-A519-28A31C632EC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055011" y="3548772"/>
            <a:ext cx="269464" cy="367096"/>
          </a:xfrm>
          <a:prstGeom prst="rect">
            <a:avLst/>
          </a:prstGeom>
          <a:ln>
            <a:noFill/>
          </a:ln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xmlns="" id="{F1D8EF5D-3FA5-4A85-B963-E8EFF25879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4558" y="3548771"/>
            <a:ext cx="310369" cy="357515"/>
          </a:xfrm>
          <a:prstGeom prst="rect">
            <a:avLst/>
          </a:prstGeom>
          <a:ln>
            <a:noFill/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xmlns="" id="{28FF2B56-CDFD-4853-935C-3225CC084B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29743" y="3544399"/>
            <a:ext cx="313961" cy="347600"/>
          </a:xfrm>
          <a:prstGeom prst="rect">
            <a:avLst/>
          </a:prstGeom>
          <a:ln>
            <a:noFill/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B2BF99F3-D35D-4BAB-8B0D-A8E412CED0B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33602" y="3551214"/>
            <a:ext cx="290873" cy="333966"/>
          </a:xfrm>
          <a:prstGeom prst="rect">
            <a:avLst/>
          </a:prstGeom>
          <a:ln>
            <a:noFill/>
          </a:ln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xmlns="" id="{D52BA339-63DF-485E-AA34-E64110A8A61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50383" y="3549511"/>
            <a:ext cx="283664" cy="349632"/>
          </a:xfrm>
          <a:prstGeom prst="rect">
            <a:avLst/>
          </a:prstGeom>
          <a:ln>
            <a:noFill/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xmlns="" id="{620CAE32-19A1-43D0-BC5E-82146FDF07A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44738" y="3527345"/>
            <a:ext cx="289352" cy="349632"/>
          </a:xfrm>
          <a:prstGeom prst="rect">
            <a:avLst/>
          </a:prstGeom>
          <a:ln>
            <a:noFill/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8EFA41A4-D92D-47DC-81AC-3A9752D05FB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34413" y="3540306"/>
            <a:ext cx="299677" cy="345198"/>
          </a:xfrm>
          <a:prstGeom prst="rect">
            <a:avLst/>
          </a:prstGeom>
          <a:ln>
            <a:noFill/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xmlns="" id="{92BE42BC-85DB-4E06-8846-DDB082CB96C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048256" y="3546744"/>
            <a:ext cx="276323" cy="349632"/>
          </a:xfrm>
          <a:prstGeom prst="rect">
            <a:avLst/>
          </a:prstGeom>
          <a:ln>
            <a:noFill/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xmlns="" id="{9FD81BB5-05AA-4BD3-9080-8C4F345F940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039220" y="3555069"/>
            <a:ext cx="299677" cy="344074"/>
          </a:xfrm>
          <a:prstGeom prst="rect">
            <a:avLst/>
          </a:prstGeom>
          <a:ln>
            <a:noFill/>
          </a:ln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xmlns="" id="{8F8FF598-8775-4121-A507-97F7894E9A2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045577" y="3552920"/>
            <a:ext cx="283664" cy="349632"/>
          </a:xfrm>
          <a:prstGeom prst="rect">
            <a:avLst/>
          </a:prstGeom>
          <a:ln>
            <a:noFill/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xmlns="" id="{0947DDB4-92E4-4279-8C8C-DA3CD6613A3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028528" y="3545038"/>
            <a:ext cx="310369" cy="357515"/>
          </a:xfrm>
          <a:prstGeom prst="rect">
            <a:avLst/>
          </a:prstGeom>
          <a:ln>
            <a:noFill/>
          </a:ln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xmlns="" id="{2A57CEDA-5C70-46C7-A99D-FC39DABF95C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829365" y="54083"/>
            <a:ext cx="4751960" cy="1647857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xmlns="" id="{2EBC2AEE-7DA9-4526-BBFD-3506EFC8F578}"/>
              </a:ext>
            </a:extLst>
          </p:cNvPr>
          <p:cNvSpPr txBox="1"/>
          <p:nvPr/>
        </p:nvSpPr>
        <p:spPr>
          <a:xfrm>
            <a:off x="2244008" y="1834278"/>
            <a:ext cx="41060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800" b="1" dirty="0">
                <a:solidFill>
                  <a:srgbClr val="F89108"/>
                </a:solidFill>
              </a:rPr>
              <a:t>Version 2 (“the nasty version”!)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xmlns="" id="{EDC5F1DA-737A-46CB-B9F5-10B91EA764A3}"/>
              </a:ext>
            </a:extLst>
          </p:cNvPr>
          <p:cNvSpPr txBox="1"/>
          <p:nvPr/>
        </p:nvSpPr>
        <p:spPr>
          <a:xfrm>
            <a:off x="2244008" y="2221513"/>
            <a:ext cx="659519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dirty="0">
                <a:solidFill>
                  <a:schemeClr val="tx1"/>
                </a:solidFill>
              </a:rPr>
              <a:t>The game is played as previously but this time a player can also place their number on one of their opponent place value squares, rather than their own… Good luck!</a:t>
            </a:r>
          </a:p>
        </p:txBody>
      </p:sp>
      <p:sp>
        <p:nvSpPr>
          <p:cNvPr id="25" name="Rectangle: Rounded Corners 24">
            <a:hlinkClick r:id="rId14" action="ppaction://hlinksldjump"/>
            <a:extLst>
              <a:ext uri="{FF2B5EF4-FFF2-40B4-BE49-F238E27FC236}">
                <a16:creationId xmlns:a16="http://schemas.microsoft.com/office/drawing/2014/main" xmlns="" id="{1BB5C4C2-D57E-4E22-BB4F-77E22ACC92A9}"/>
              </a:ext>
            </a:extLst>
          </p:cNvPr>
          <p:cNvSpPr/>
          <p:nvPr/>
        </p:nvSpPr>
        <p:spPr>
          <a:xfrm>
            <a:off x="7581325" y="4361717"/>
            <a:ext cx="1360667" cy="533933"/>
          </a:xfrm>
          <a:prstGeom prst="roundRect">
            <a:avLst/>
          </a:prstGeom>
          <a:solidFill>
            <a:schemeClr val="tx2">
              <a:lumMod val="50000"/>
            </a:schemeClr>
          </a:solidFill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bg1"/>
                </a:solidFill>
              </a:rPr>
              <a:t>Click </a:t>
            </a:r>
            <a:r>
              <a:rPr lang="en-GB" sz="1200" b="1" dirty="0">
                <a:solidFill>
                  <a:schemeClr val="bg1"/>
                </a:solidFill>
              </a:rPr>
              <a:t>here</a:t>
            </a:r>
            <a:r>
              <a:rPr lang="en-GB" sz="1200" dirty="0">
                <a:solidFill>
                  <a:schemeClr val="bg1"/>
                </a:solidFill>
              </a:rPr>
              <a:t> when you’ve finished</a:t>
            </a:r>
          </a:p>
        </p:txBody>
      </p:sp>
      <p:pic>
        <p:nvPicPr>
          <p:cNvPr id="21" name="Picture 20"/>
          <p:cNvPicPr/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857" y="3871852"/>
            <a:ext cx="1017905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406731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D255D83-939E-4F69-8D48-6C40B89457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24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PT Sans"/>
                <a:ea typeface="PT Sans"/>
                <a:cs typeface="PT Sans"/>
                <a:sym typeface="PT Sans"/>
              </a:rPr>
              <a:t>Overview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51" name="Google Shape;151;p24"/>
          <p:cNvSpPr txBox="1"/>
          <p:nvPr/>
        </p:nvSpPr>
        <p:spPr>
          <a:xfrm>
            <a:off x="1776950" y="1084400"/>
            <a:ext cx="7275600" cy="97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PT Sans"/>
                <a:ea typeface="PT Sans"/>
                <a:cs typeface="PT Sans"/>
                <a:sym typeface="PT Sans"/>
              </a:rPr>
              <a:t>1. Watch the video                      2. Play the activities                       3. Leave a comment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55" name="Google Shape;155;p24"/>
          <p:cNvSpPr/>
          <p:nvPr/>
        </p:nvSpPr>
        <p:spPr>
          <a:xfrm>
            <a:off x="3685680" y="3031537"/>
            <a:ext cx="198300" cy="1905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6" name="Google Shape;156;p24"/>
          <p:cNvSpPr/>
          <p:nvPr/>
        </p:nvSpPr>
        <p:spPr>
          <a:xfrm>
            <a:off x="6631809" y="3052532"/>
            <a:ext cx="198300" cy="1905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00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xmlns="" id="{CD494D2A-0646-40F5-B215-0ECA0F6D92BE}"/>
              </a:ext>
            </a:extLst>
          </p:cNvPr>
          <p:cNvGrpSpPr/>
          <p:nvPr/>
        </p:nvGrpSpPr>
        <p:grpSpPr>
          <a:xfrm>
            <a:off x="3927524" y="2227288"/>
            <a:ext cx="2664996" cy="1608498"/>
            <a:chOff x="271430" y="0"/>
            <a:chExt cx="8521867" cy="5143501"/>
          </a:xfrm>
        </p:grpSpPr>
        <p:pic>
          <p:nvPicPr>
            <p:cNvPr id="15" name="Google Shape;118;p19">
              <a:extLst>
                <a:ext uri="{FF2B5EF4-FFF2-40B4-BE49-F238E27FC236}">
                  <a16:creationId xmlns:a16="http://schemas.microsoft.com/office/drawing/2014/main" xmlns="" id="{2B78258C-9A07-4399-8A2D-8CDF62250F84}"/>
                </a:ext>
              </a:extLst>
            </p:cNvPr>
            <p:cNvPicPr preferRelativeResize="0"/>
            <p:nvPr/>
          </p:nvPicPr>
          <p:blipFill rotWithShape="1">
            <a:blip r:embed="rId3">
              <a:alphaModFix/>
            </a:blip>
            <a:srcRect l="2969" t="5855" r="3835" b="2804"/>
            <a:stretch/>
          </p:blipFill>
          <p:spPr>
            <a:xfrm>
              <a:off x="271430" y="0"/>
              <a:ext cx="8521867" cy="5143501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xmlns="" id="{F1920A20-C9F9-4E91-8423-E633BA073E51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3135" t="36090" r="82537" b="52507"/>
            <a:stretch/>
          </p:blipFill>
          <p:spPr>
            <a:xfrm>
              <a:off x="1580760" y="1911919"/>
              <a:ext cx="395785" cy="368489"/>
            </a:xfrm>
            <a:prstGeom prst="rect">
              <a:avLst/>
            </a:prstGeom>
          </p:spPr>
        </p:pic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xmlns="" id="{B2718085-58E3-45B4-929B-52C169979FD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44135" y="2387505"/>
              <a:ext cx="2469037" cy="1721088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xmlns="" id="{1A2F84D0-D87F-4384-BDA7-9A1D0A9C463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l="13135" t="36090" r="82537" b="52507"/>
            <a:stretch/>
          </p:blipFill>
          <p:spPr>
            <a:xfrm>
              <a:off x="4305868" y="1870052"/>
              <a:ext cx="395785" cy="368489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xmlns="" id="{D74C61E1-DF6C-45A1-A1A8-E6443B2B77C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17619" t="-1" r="12301" b="12038"/>
            <a:stretch/>
          </p:blipFill>
          <p:spPr>
            <a:xfrm>
              <a:off x="7146982" y="1831965"/>
              <a:ext cx="395785" cy="408731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xmlns="" id="{77F40487-3ED2-4F22-BF48-D251C783621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harpenSoften amount="-25000"/>
                      </a14:imgEffect>
                      <a14:imgEffect>
                        <a14:saturation sat="66000"/>
                      </a14:imgEffect>
                    </a14:imgLayer>
                  </a14:imgProps>
                </a:ext>
              </a:extLst>
            </a:blip>
            <a:srcRect l="11162" t="56351" r="7077" b="11445"/>
            <a:stretch/>
          </p:blipFill>
          <p:spPr>
            <a:xfrm>
              <a:off x="3183340" y="1344079"/>
              <a:ext cx="2777319" cy="305522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xmlns="" id="{726B7FBA-2767-4876-A268-15639A6DF7B5}"/>
                </a:ext>
              </a:extLst>
            </p:cNvPr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2803547" y="717540"/>
              <a:ext cx="3400425" cy="1114425"/>
            </a:xfrm>
            <a:prstGeom prst="rect">
              <a:avLst/>
            </a:prstGeom>
          </p:spPr>
        </p:pic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xmlns="" id="{26D651C2-F949-46CE-9C4D-2D79415E62F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19129" y="2194707"/>
            <a:ext cx="2023007" cy="16897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xmlns="" id="{B95E37BD-8BEA-4D3F-9B76-558C9E074081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18956" r="17542"/>
          <a:stretch/>
        </p:blipFill>
        <p:spPr>
          <a:xfrm>
            <a:off x="6869399" y="1740821"/>
            <a:ext cx="2264685" cy="2796125"/>
          </a:xfrm>
          <a:prstGeom prst="rect">
            <a:avLst/>
          </a:prstGeom>
        </p:spPr>
      </p:pic>
      <p:pic>
        <p:nvPicPr>
          <p:cNvPr id="22" name="Picture 21"/>
          <p:cNvPicPr/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" y="3784296"/>
            <a:ext cx="1017905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xmlns="" id="{941406E3-F5C7-4DD4-9212-168128DEBE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904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xmlns="" id="{5C04D528-D9F2-402E-9834-E2F4F9D1B86B}"/>
              </a:ext>
            </a:extLst>
          </p:cNvPr>
          <p:cNvGrpSpPr/>
          <p:nvPr/>
        </p:nvGrpSpPr>
        <p:grpSpPr>
          <a:xfrm>
            <a:off x="723332" y="0"/>
            <a:ext cx="1289712" cy="238272"/>
            <a:chOff x="764276" y="0"/>
            <a:chExt cx="1289712" cy="238272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xmlns="" id="{69EED95D-89FC-4BA6-8E7A-41474BDB245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64276" y="0"/>
              <a:ext cx="1289712" cy="238272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xmlns="" id="{8896F620-056C-4B5F-ACFA-8062F903B104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64276" y="44939"/>
              <a:ext cx="915111" cy="193333"/>
            </a:xfrm>
            <a:prstGeom prst="rect">
              <a:avLst/>
            </a:prstGeom>
          </p:spPr>
        </p:pic>
      </p:grpSp>
      <p:sp>
        <p:nvSpPr>
          <p:cNvPr id="2" name="Speech Bubble: Oval 1">
            <a:extLst>
              <a:ext uri="{FF2B5EF4-FFF2-40B4-BE49-F238E27FC236}">
                <a16:creationId xmlns:a16="http://schemas.microsoft.com/office/drawing/2014/main" xmlns="" id="{CC31AA4B-E4E2-4B6F-A0A0-E216C4D04BD2}"/>
              </a:ext>
            </a:extLst>
          </p:cNvPr>
          <p:cNvSpPr/>
          <p:nvPr/>
        </p:nvSpPr>
        <p:spPr>
          <a:xfrm>
            <a:off x="5347063" y="566057"/>
            <a:ext cx="1706880" cy="1210492"/>
          </a:xfrm>
          <a:prstGeom prst="wedgeEllipseCallout">
            <a:avLst>
              <a:gd name="adj1" fmla="val -85629"/>
              <a:gd name="adj2" fmla="val 25090"/>
            </a:avLst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76222C91-0848-4B92-A0A4-F937691DBC0F}"/>
              </a:ext>
            </a:extLst>
          </p:cNvPr>
          <p:cNvSpPr txBox="1"/>
          <p:nvPr/>
        </p:nvSpPr>
        <p:spPr>
          <a:xfrm>
            <a:off x="5277394" y="564731"/>
            <a:ext cx="2020389" cy="1211818"/>
          </a:xfrm>
          <a:prstGeom prst="ellipse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/>
              <a:t>Well done! That’s </a:t>
            </a:r>
            <a:r>
              <a:rPr lang="en-GB" sz="1000" b="1" dirty="0"/>
              <a:t>3</a:t>
            </a:r>
            <a:r>
              <a:rPr lang="en-GB" sz="1000" dirty="0"/>
              <a:t> topics completed. You’ve just collected some </a:t>
            </a:r>
            <a:r>
              <a:rPr lang="en-GB" sz="1000" b="1" dirty="0"/>
              <a:t>bananas</a:t>
            </a:r>
            <a:r>
              <a:rPr lang="en-GB" sz="1000" dirty="0"/>
              <a:t>. Keep up the good work!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xmlns="" id="{253C270F-93A0-4A01-BDEB-A3D9919B51A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57714" t="16213" r="32230" b="81009"/>
          <a:stretch/>
        </p:blipFill>
        <p:spPr>
          <a:xfrm>
            <a:off x="2013044" y="320332"/>
            <a:ext cx="3046007" cy="3086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PT Sans"/>
                <a:ea typeface="PT Sans"/>
                <a:cs typeface="PT Sans"/>
                <a:sym typeface="PT Sans"/>
              </a:rPr>
              <a:t>What’s next?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2170775" y="1160850"/>
            <a:ext cx="6250800" cy="353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PT Sans"/>
              <a:buAutoNum type="arabicPeriod"/>
            </a:pPr>
            <a:r>
              <a:rPr lang="en" sz="1600" dirty="0">
                <a:latin typeface="PT Sans"/>
                <a:ea typeface="PT Sans"/>
                <a:cs typeface="PT Sans"/>
                <a:sym typeface="PT Sans"/>
              </a:rPr>
              <a:t>Register using your child’s class code</a:t>
            </a:r>
            <a:endParaRPr sz="1600" dirty="0">
              <a:latin typeface="PT Sans"/>
              <a:ea typeface="PT Sans"/>
              <a:cs typeface="PT Sans"/>
              <a:sym typeface="PT Sans"/>
            </a:endParaRPr>
          </a:p>
          <a:p>
            <a:pPr marL="342900" lvl="0" indent="-342900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sz="16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PT Sans"/>
              <a:buAutoNum type="arabicPeriod"/>
            </a:pPr>
            <a:r>
              <a:rPr lang="en" sz="1600" dirty="0">
                <a:latin typeface="PT Sans"/>
                <a:ea typeface="PT Sans"/>
                <a:cs typeface="PT Sans"/>
                <a:sym typeface="PT Sans"/>
              </a:rPr>
              <a:t>Log in and watch the first video</a:t>
            </a:r>
            <a:endParaRPr sz="1600" dirty="0">
              <a:latin typeface="PT Sans"/>
              <a:ea typeface="PT Sans"/>
              <a:cs typeface="PT Sans"/>
              <a:sym typeface="PT Sans"/>
            </a:endParaRPr>
          </a:p>
          <a:p>
            <a:pPr marL="342900" lvl="0" indent="-342900" rtl="0"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endParaRPr sz="16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PT Sans"/>
              <a:buAutoNum type="arabicPeriod"/>
            </a:pPr>
            <a:r>
              <a:rPr lang="en" sz="1600" dirty="0">
                <a:latin typeface="PT Sans"/>
                <a:ea typeface="PT Sans"/>
                <a:cs typeface="PT Sans"/>
                <a:sym typeface="PT Sans"/>
              </a:rPr>
              <a:t>You will receive an email when a new topic is released</a:t>
            </a:r>
            <a:endParaRPr sz="1600"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0" name="Google Shape;184;p27">
            <a:extLst>
              <a:ext uri="{FF2B5EF4-FFF2-40B4-BE49-F238E27FC236}">
                <a16:creationId xmlns:a16="http://schemas.microsoft.com/office/drawing/2014/main" xmlns="" id="{CEA8CCC3-4A9C-4BF5-AD19-CC811F816A11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45534" y="2816641"/>
            <a:ext cx="2238223" cy="2241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6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PT Sans"/>
                <a:ea typeface="PT Sans"/>
                <a:cs typeface="PT Sans"/>
                <a:sym typeface="PT Sans"/>
              </a:rPr>
              <a:t>Registration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71" name="Google Shape;171;p26"/>
          <p:cNvSpPr txBox="1"/>
          <p:nvPr/>
        </p:nvSpPr>
        <p:spPr>
          <a:xfrm>
            <a:off x="2169875" y="797780"/>
            <a:ext cx="6250800" cy="10465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PT Sans"/>
              <a:buAutoNum type="arabicPeriod"/>
            </a:pPr>
            <a:r>
              <a:rPr lang="en" sz="1800" dirty="0">
                <a:latin typeface="PT Sans"/>
                <a:ea typeface="PT Sans"/>
                <a:cs typeface="PT Sans"/>
                <a:sym typeface="PT Sans"/>
              </a:rPr>
              <a:t>Visit </a:t>
            </a:r>
            <a:r>
              <a:rPr lang="en" sz="1800" b="1" u="sng" dirty="0">
                <a:solidFill>
                  <a:schemeClr val="hlink"/>
                </a:solidFill>
                <a:latin typeface="PT Sans"/>
                <a:ea typeface="PT Sans"/>
                <a:cs typeface="PT Sans"/>
                <a:sym typeface="PT Sans"/>
                <a:hlinkClick r:id="rId3"/>
              </a:rPr>
              <a:t>www.mathswithparents.com</a:t>
            </a:r>
            <a:endParaRPr sz="1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PT Sans"/>
              <a:buAutoNum type="arabicPeriod"/>
            </a:pPr>
            <a:r>
              <a:rPr lang="en" sz="1800" dirty="0">
                <a:latin typeface="PT Sans"/>
                <a:ea typeface="PT Sans"/>
                <a:cs typeface="PT Sans"/>
                <a:sym typeface="PT Sans"/>
              </a:rPr>
              <a:t>Click ‘Log In’, then ‘New Parent’</a:t>
            </a:r>
            <a:endParaRPr sz="18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42900" rtl="0">
              <a:spcBef>
                <a:spcPts val="0"/>
              </a:spcBef>
              <a:spcAft>
                <a:spcPts val="0"/>
              </a:spcAft>
              <a:buSzPts val="1800"/>
              <a:buFont typeface="PT Sans"/>
              <a:buAutoNum type="arabicPeriod"/>
            </a:pPr>
            <a:r>
              <a:rPr lang="en" sz="1800" dirty="0">
                <a:latin typeface="PT Sans"/>
                <a:ea typeface="PT Sans"/>
                <a:cs typeface="PT Sans"/>
                <a:sym typeface="PT Sans"/>
              </a:rPr>
              <a:t>Enter your child’s class code:</a:t>
            </a:r>
            <a:endParaRPr sz="1800"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PT Sans"/>
              <a:ea typeface="PT Sans"/>
              <a:cs typeface="PT Sans"/>
              <a:sym typeface="PT Sans"/>
            </a:endParaRPr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latin typeface="PT Sans"/>
              <a:ea typeface="PT Sans"/>
              <a:cs typeface="PT Sans"/>
              <a:sym typeface="PT Sans"/>
            </a:endParaRPr>
          </a:p>
        </p:txBody>
      </p:sp>
      <p:graphicFrame>
        <p:nvGraphicFramePr>
          <p:cNvPr id="172" name="Google Shape;172;p26"/>
          <p:cNvGraphicFramePr/>
          <p:nvPr>
            <p:extLst>
              <p:ext uri="{D42A27DB-BD31-4B8C-83A1-F6EECF244321}">
                <p14:modId xmlns:p14="http://schemas.microsoft.com/office/powerpoint/2010/main" val="4280028522"/>
              </p:ext>
            </p:extLst>
          </p:nvPr>
        </p:nvGraphicFramePr>
        <p:xfrm>
          <a:off x="2169875" y="1726060"/>
          <a:ext cx="6081450" cy="3036019"/>
        </p:xfrm>
        <a:graphic>
          <a:graphicData uri="http://schemas.openxmlformats.org/drawingml/2006/table">
            <a:tbl>
              <a:tblPr>
                <a:noFill/>
                <a:tableStyleId>{8841919B-B09B-430D-BAB1-2A90ED6DBE4F}</a:tableStyleId>
              </a:tblPr>
              <a:tblGrid>
                <a:gridCol w="304072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040725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433717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 dirty="0"/>
                        <a:t>Class</a:t>
                      </a:r>
                      <a:endParaRPr b="1"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b="1"/>
                        <a:t>Class Code</a:t>
                      </a:r>
                      <a:endParaRPr b="1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33717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dirty="0" smtClean="0"/>
                        <a:t>Year 1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798918</a:t>
                      </a: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3717"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 smtClean="0"/>
                        <a:t>Year 2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148416</a:t>
                      </a: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433717"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 smtClean="0"/>
                        <a:t>Year 3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462078</a:t>
                      </a: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433717"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 smtClean="0"/>
                        <a:t>Year 4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697725</a:t>
                      </a:r>
                      <a:endParaRPr dirty="0"/>
                    </a:p>
                  </a:txBody>
                  <a:tcPr marL="91425" marR="91425" marT="91425" marB="91425"/>
                </a:tc>
              </a:tr>
              <a:tr h="433717"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 smtClean="0"/>
                        <a:t>Year 5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785544</a:t>
                      </a:r>
                      <a:endParaRPr dirty="0"/>
                    </a:p>
                  </a:txBody>
                  <a:tcPr marL="91425" marR="91425" marT="91425" marB="91425"/>
                </a:tc>
              </a:tr>
              <a:tr h="433717"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dirty="0" smtClean="0"/>
                        <a:t>Year 6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400" b="1" i="0" u="none" strike="noStrike" cap="none" dirty="0" smtClean="0">
                          <a:solidFill>
                            <a:srgbClr val="000000"/>
                          </a:solidFill>
                          <a:effectLst/>
                          <a:latin typeface="Arial"/>
                          <a:ea typeface="Arial"/>
                          <a:cs typeface="Arial"/>
                          <a:sym typeface="Arial"/>
                        </a:rPr>
                        <a:t>159643</a:t>
                      </a:r>
                      <a:endParaRPr dirty="0"/>
                    </a:p>
                  </a:txBody>
                  <a:tcPr marL="91425" marR="91425" marT="91425" marB="91425"/>
                </a:tc>
              </a:tr>
            </a:tbl>
          </a:graphicData>
        </a:graphic>
      </p:graphicFrame>
      <p:pic>
        <p:nvPicPr>
          <p:cNvPr id="6" name="Picture 5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17" y="3894645"/>
            <a:ext cx="1017905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6E548863-A088-404A-BC38-5626D09C7962}"/>
              </a:ext>
            </a:extLst>
          </p:cNvPr>
          <p:cNvSpPr/>
          <p:nvPr/>
        </p:nvSpPr>
        <p:spPr>
          <a:xfrm>
            <a:off x="0" y="3707025"/>
            <a:ext cx="9144000" cy="1433384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Google Shape;54;p13">
            <a:extLst>
              <a:ext uri="{FF2B5EF4-FFF2-40B4-BE49-F238E27FC236}">
                <a16:creationId xmlns:a16="http://schemas.microsoft.com/office/drawing/2014/main" xmlns="" id="{FBA23C7F-5C4D-4B58-AF62-B24C5BBBAFF0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695050" y="336252"/>
            <a:ext cx="5753898" cy="25599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Google Shape;58;p13">
            <a:extLst>
              <a:ext uri="{FF2B5EF4-FFF2-40B4-BE49-F238E27FC236}">
                <a16:creationId xmlns:a16="http://schemas.microsoft.com/office/drawing/2014/main" xmlns="" id="{CACC54DC-CFCA-4188-A69D-807B5D34653E}"/>
              </a:ext>
            </a:extLst>
          </p:cNvPr>
          <p:cNvSpPr txBox="1"/>
          <p:nvPr/>
        </p:nvSpPr>
        <p:spPr>
          <a:xfrm>
            <a:off x="2359018" y="2507053"/>
            <a:ext cx="4696689" cy="5389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800" dirty="0">
                <a:solidFill>
                  <a:schemeClr val="bg1"/>
                </a:solidFill>
                <a:latin typeface="+mn-lt"/>
                <a:ea typeface="PT Sans"/>
                <a:cs typeface="LilyUPC" panose="020B0502040204020203" pitchFamily="34" charset="-34"/>
                <a:sym typeface="PT Sans"/>
              </a:rPr>
              <a:t>www.mathswithparents.com</a:t>
            </a:r>
            <a:endParaRPr sz="2800" dirty="0">
              <a:solidFill>
                <a:schemeClr val="bg1"/>
              </a:solidFill>
              <a:latin typeface="+mn-lt"/>
              <a:ea typeface="PT Sans"/>
              <a:cs typeface="LilyUPC" panose="020B0502040204020203" pitchFamily="34" charset="-34"/>
              <a:sym typeface="PT Sans"/>
            </a:endParaRPr>
          </a:p>
        </p:txBody>
      </p:sp>
      <p:sp>
        <p:nvSpPr>
          <p:cNvPr id="7" name="Rectangle 1">
            <a:extLst>
              <a:ext uri="{FF2B5EF4-FFF2-40B4-BE49-F238E27FC236}">
                <a16:creationId xmlns:a16="http://schemas.microsoft.com/office/drawing/2014/main" xmlns="" id="{F31F991C-A559-4A1B-89D3-1F620478F66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9313" y="3664126"/>
            <a:ext cx="3421129" cy="1420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@</a:t>
            </a:r>
            <a:r>
              <a:rPr kumimoji="0" lang="en-US" altLang="en-US" sz="2000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parentmaths</a:t>
            </a:r>
            <a:r>
              <a:rPr kumimoji="0" lang="en-US" altLang="en-US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 </a:t>
            </a:r>
            <a:r>
              <a:rPr kumimoji="0" lang="en-US" altLang="en-US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 </a:t>
            </a: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info@mathswithparents.com</a:t>
            </a:r>
            <a:endParaRPr lang="en-US" altLang="en-US" sz="2000" dirty="0">
              <a:solidFill>
                <a:schemeClr val="tx1"/>
              </a:solidFill>
            </a:endParaRPr>
          </a:p>
          <a:p>
            <a:pPr marL="0" marR="0" lvl="0" indent="0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2000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kumimoji="0" lang="en-US" altLang="en-US" sz="2000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MathswithParents</a:t>
            </a:r>
            <a:endParaRPr kumimoji="0" lang="en-US" altLang="en-US" sz="2000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  <p:pic>
        <p:nvPicPr>
          <p:cNvPr id="1026" name="Picture 2" descr="https://lh6.googleusercontent.com/lQpzZhjUZY-DH6_tfZ_vV6KFNKOBl88AGBOtf21z-BicON0Bl-nZRywzfZttUqdRjDrhGYTqBGHEBzAzCErf-nXT4EDLTarGJ2CH89DiJtu6t7hJkbfhbs0eo0pCdkMJJxAqS64L">
            <a:extLst>
              <a:ext uri="{FF2B5EF4-FFF2-40B4-BE49-F238E27FC236}">
                <a16:creationId xmlns:a16="http://schemas.microsoft.com/office/drawing/2014/main" xmlns="" id="{B45EE821-E3FA-4615-92D2-DD1FA89DC4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928" y="3822639"/>
            <a:ext cx="400385" cy="1258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916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PT Sans"/>
                <a:ea typeface="PT Sans"/>
                <a:cs typeface="PT Sans"/>
                <a:sym typeface="PT Sans"/>
              </a:rPr>
              <a:t>I have more than one child</a:t>
            </a:r>
            <a:r>
              <a:rPr lang="en" dirty="0">
                <a:latin typeface="PT Sans"/>
                <a:ea typeface="PT Sans"/>
                <a:cs typeface="PT Sans"/>
                <a:sym typeface="PT Sans"/>
              </a:rPr>
              <a:t>. </a:t>
            </a:r>
            <a:r>
              <a:rPr lang="en-GB" dirty="0">
                <a:latin typeface="PT Sans"/>
                <a:ea typeface="PT Sans"/>
                <a:cs typeface="PT Sans"/>
                <a:sym typeface="PT Sans"/>
              </a:rPr>
              <a:t>How can I add another child?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183" name="Google Shape;183;p27"/>
          <p:cNvSpPr txBox="1"/>
          <p:nvPr/>
        </p:nvSpPr>
        <p:spPr>
          <a:xfrm>
            <a:off x="2170775" y="1522516"/>
            <a:ext cx="6250800" cy="353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>
              <a:buSzPts val="1600"/>
              <a:buFont typeface="PT Sans"/>
              <a:buAutoNum type="arabicPeriod"/>
            </a:pPr>
            <a:r>
              <a:rPr lang="en-GB" dirty="0">
                <a:latin typeface="PT Sans"/>
                <a:ea typeface="PT Sans"/>
                <a:cs typeface="PT Sans"/>
                <a:sym typeface="PT Sans"/>
              </a:rPr>
              <a:t>Log in to your account</a:t>
            </a:r>
          </a:p>
          <a:p>
            <a:pPr marL="457200" lvl="0" indent="-330200">
              <a:buSzPts val="1600"/>
              <a:buFont typeface="PT Sans"/>
              <a:buAutoNum type="arabicPeriod"/>
            </a:pPr>
            <a:endParaRPr lang="en-GB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30200">
              <a:buSzPts val="1600"/>
              <a:buFont typeface="PT Sans"/>
              <a:buAutoNum type="arabicPeriod"/>
            </a:pPr>
            <a:r>
              <a:rPr lang="en-GB" dirty="0">
                <a:latin typeface="PT Sans"/>
                <a:ea typeface="PT Sans"/>
                <a:cs typeface="PT Sans"/>
                <a:sym typeface="PT Sans"/>
              </a:rPr>
              <a:t>At the bottom of your page there is a ‘Add another child’ icon:</a:t>
            </a:r>
          </a:p>
          <a:p>
            <a:pPr marL="342900" lvl="0" indent="-342900">
              <a:buFont typeface="+mj-lt"/>
              <a:buAutoNum type="arabicPeriod"/>
            </a:pPr>
            <a:endParaRPr lang="en-GB" dirty="0">
              <a:latin typeface="PT Sans"/>
              <a:ea typeface="PT Sans"/>
              <a:cs typeface="PT Sans"/>
              <a:sym typeface="PT Sans"/>
            </a:endParaRPr>
          </a:p>
          <a:p>
            <a:pPr marL="342900" lvl="0" indent="-342900">
              <a:buFont typeface="+mj-lt"/>
              <a:buAutoNum type="arabicPeriod"/>
            </a:pPr>
            <a:endParaRPr lang="en-GB" dirty="0">
              <a:latin typeface="PT Sans"/>
              <a:ea typeface="PT Sans"/>
              <a:cs typeface="PT Sans"/>
              <a:sym typeface="PT Sans"/>
            </a:endParaRPr>
          </a:p>
          <a:p>
            <a:pPr marL="342900" lvl="0" indent="-342900">
              <a:buFont typeface="+mj-lt"/>
              <a:buAutoNum type="arabicPeriod"/>
            </a:pPr>
            <a:endParaRPr lang="en-GB" dirty="0">
              <a:latin typeface="PT Sans"/>
              <a:ea typeface="PT Sans"/>
              <a:cs typeface="PT Sans"/>
              <a:sym typeface="PT Sans"/>
            </a:endParaRPr>
          </a:p>
          <a:p>
            <a:pPr marL="342900" lvl="0" indent="-342900">
              <a:buFont typeface="+mj-lt"/>
              <a:buAutoNum type="arabicPeriod"/>
            </a:pPr>
            <a:endParaRPr lang="en-GB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30200">
              <a:buSzPts val="1600"/>
              <a:buFont typeface="PT Sans"/>
              <a:buAutoNum type="arabicPeriod"/>
            </a:pPr>
            <a:r>
              <a:rPr lang="en-GB" dirty="0">
                <a:latin typeface="PT Sans"/>
                <a:ea typeface="PT Sans"/>
                <a:cs typeface="PT Sans"/>
                <a:sym typeface="PT Sans"/>
              </a:rPr>
              <a:t>Click on this button</a:t>
            </a:r>
          </a:p>
          <a:p>
            <a:pPr marL="457200" lvl="0" indent="-330200">
              <a:buSzPts val="1600"/>
              <a:buFont typeface="PT Sans"/>
              <a:buAutoNum type="arabicPeriod"/>
            </a:pPr>
            <a:endParaRPr lang="en-GB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30200">
              <a:buSzPts val="1600"/>
              <a:buFont typeface="PT Sans"/>
              <a:buAutoNum type="arabicPeriod"/>
            </a:pPr>
            <a:r>
              <a:rPr lang="en-GB" dirty="0">
                <a:latin typeface="PT Sans"/>
                <a:ea typeface="PT Sans"/>
                <a:cs typeface="PT Sans"/>
                <a:sym typeface="PT Sans"/>
              </a:rPr>
              <a:t>Enter your other child’s class code</a:t>
            </a:r>
          </a:p>
          <a:p>
            <a:pPr marL="457200" lvl="0" indent="-330200">
              <a:buSzPts val="1600"/>
              <a:buFont typeface="PT Sans"/>
              <a:buAutoNum type="arabicPeriod"/>
            </a:pPr>
            <a:endParaRPr lang="en-GB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30200">
              <a:buSzPts val="1600"/>
              <a:buFont typeface="PT Sans"/>
              <a:buAutoNum type="arabicPeriod"/>
            </a:pPr>
            <a:r>
              <a:rPr lang="en-GB" dirty="0">
                <a:latin typeface="PT Sans"/>
                <a:ea typeface="PT Sans"/>
                <a:cs typeface="PT Sans"/>
                <a:sym typeface="PT Sans"/>
              </a:rPr>
              <a:t>Enter their name, and then click ‘Confirm’</a:t>
            </a:r>
          </a:p>
        </p:txBody>
      </p:sp>
      <p:pic>
        <p:nvPicPr>
          <p:cNvPr id="184" name="Google Shape;184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145534" y="2816641"/>
            <a:ext cx="2238223" cy="2241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Google Shape;196;p28">
            <a:extLst>
              <a:ext uri="{FF2B5EF4-FFF2-40B4-BE49-F238E27FC236}">
                <a16:creationId xmlns:a16="http://schemas.microsoft.com/office/drawing/2014/main" xmlns="" id="{CB371FF5-D9E6-4E62-B4EF-67D9E10D25C7}"/>
              </a:ext>
            </a:extLst>
          </p:cNvPr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446733" y="2384221"/>
            <a:ext cx="5035596" cy="5727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Picture 5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717" y="3836670"/>
            <a:ext cx="1017905" cy="944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chemeClr val="dk1">
                    <a:lumMod val="0"/>
                    <a:lumOff val="0"/>
                  </a:schemeClr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2527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9"/>
          <p:cNvSpPr txBox="1">
            <a:spLocks noGrp="1"/>
          </p:cNvSpPr>
          <p:nvPr>
            <p:ph type="title"/>
          </p:nvPr>
        </p:nvSpPr>
        <p:spPr>
          <a:xfrm>
            <a:off x="1685851" y="288275"/>
            <a:ext cx="7145849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PT Sans"/>
                <a:ea typeface="PT Sans"/>
                <a:cs typeface="PT Sans"/>
                <a:sym typeface="PT Sans"/>
              </a:rPr>
              <a:t>I registered last year. Do I need to do anything?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206" name="Google Shape;206;p29"/>
          <p:cNvSpPr txBox="1"/>
          <p:nvPr/>
        </p:nvSpPr>
        <p:spPr>
          <a:xfrm>
            <a:off x="2134175" y="1607401"/>
            <a:ext cx="6250800" cy="119404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Font typeface="PT Sans"/>
              <a:buAutoNum type="arabicPeriod"/>
            </a:pPr>
            <a:r>
              <a:rPr lang="en" sz="1600" dirty="0">
                <a:latin typeface="PT Sans"/>
                <a:ea typeface="PT Sans"/>
                <a:cs typeface="PT Sans"/>
                <a:sym typeface="PT Sans"/>
              </a:rPr>
              <a:t>Log in with your existing username &amp; password</a:t>
            </a:r>
          </a:p>
          <a:p>
            <a: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Font typeface="PT Sans"/>
              <a:buAutoNum type="arabicPeriod"/>
            </a:pPr>
            <a:endParaRPr sz="1600" dirty="0">
              <a:latin typeface="PT Sans"/>
              <a:ea typeface="PT Sans"/>
              <a:cs typeface="PT Sans"/>
              <a:sym typeface="PT Sans"/>
            </a:endParaRPr>
          </a:p>
          <a:p>
            <a:pPr marL="457200" lvl="0" indent="-330200" rtl="0">
              <a:spcBef>
                <a:spcPts val="0"/>
              </a:spcBef>
              <a:spcAft>
                <a:spcPts val="0"/>
              </a:spcAft>
              <a:buSzPts val="1600"/>
              <a:buFont typeface="PT Sans"/>
              <a:buAutoNum type="arabicPeriod"/>
            </a:pPr>
            <a:r>
              <a:rPr lang="en" sz="1600" dirty="0">
                <a:latin typeface="PT Sans"/>
                <a:ea typeface="PT Sans"/>
                <a:cs typeface="PT Sans"/>
                <a:sym typeface="PT Sans"/>
              </a:rPr>
              <a:t>You will be asked to select your child’s new class (Note: You will not have to enter the new code)</a:t>
            </a:r>
            <a:endParaRPr sz="1600" dirty="0"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F58E231A-1A3A-4FDE-9F81-D8FF0879129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891" t="65593" r="12581" b="4796"/>
          <a:stretch/>
        </p:blipFill>
        <p:spPr>
          <a:xfrm>
            <a:off x="1980120" y="2801443"/>
            <a:ext cx="6744160" cy="21374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29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PT Sans"/>
                <a:ea typeface="PT Sans"/>
                <a:cs typeface="PT Sans"/>
                <a:sym typeface="PT Sans"/>
              </a:rPr>
              <a:t>Can more than one parent register for the same child?</a:t>
            </a:r>
            <a:endParaRPr dirty="0">
              <a:latin typeface="PT Sans"/>
              <a:ea typeface="PT Sans"/>
              <a:cs typeface="PT Sans"/>
              <a:sym typeface="PT Sans"/>
            </a:endParaRPr>
          </a:p>
        </p:txBody>
      </p:sp>
      <p:sp>
        <p:nvSpPr>
          <p:cNvPr id="206" name="Google Shape;206;p29"/>
          <p:cNvSpPr txBox="1"/>
          <p:nvPr/>
        </p:nvSpPr>
        <p:spPr>
          <a:xfrm>
            <a:off x="2134175" y="1760560"/>
            <a:ext cx="6250800" cy="181515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lvl="0"/>
            <a:r>
              <a:rPr lang="en" sz="1600" b="1" dirty="0">
                <a:latin typeface="PT Sans"/>
                <a:ea typeface="PT Sans"/>
                <a:cs typeface="PT Sans"/>
                <a:sym typeface="PT Sans"/>
              </a:rPr>
              <a:t>Yes.</a:t>
            </a:r>
            <a:r>
              <a:rPr lang="en" sz="1600" dirty="0">
                <a:latin typeface="PT Sans"/>
                <a:ea typeface="PT Sans"/>
                <a:cs typeface="PT Sans"/>
                <a:sym typeface="PT Sans"/>
              </a:rPr>
              <a:t> </a:t>
            </a:r>
            <a:r>
              <a:rPr lang="en" sz="1600" b="1" dirty="0">
                <a:latin typeface="PT Sans"/>
                <a:ea typeface="PT Sans"/>
                <a:cs typeface="PT Sans"/>
                <a:sym typeface="PT Sans"/>
              </a:rPr>
              <a:t>Each parent can register individually.</a:t>
            </a:r>
            <a:endParaRPr lang="en-GB" sz="1600" b="1" dirty="0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lvl="0"/>
            <a:endParaRPr lang="en-GB" sz="1600" dirty="0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lvl="0"/>
            <a:r>
              <a:rPr lang="en-GB" sz="1600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As long as all parents </a:t>
            </a:r>
            <a:r>
              <a:rPr lang="en-GB" sz="1600" u="sng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spell the child’s name in the same way</a:t>
            </a:r>
            <a:r>
              <a:rPr lang="en-GB" sz="1600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, you can all have access to your child’s profile.</a:t>
            </a:r>
          </a:p>
          <a:p>
            <a:pPr lvl="0"/>
            <a:endParaRPr lang="en-GB" sz="1600" dirty="0">
              <a:solidFill>
                <a:schemeClr val="dk1"/>
              </a:solidFill>
              <a:latin typeface="PT Sans"/>
              <a:ea typeface="PT Sans"/>
              <a:cs typeface="PT Sans"/>
              <a:sym typeface="PT Sans"/>
            </a:endParaRPr>
          </a:p>
          <a:p>
            <a:pPr lvl="0"/>
            <a:r>
              <a:rPr lang="en-GB" sz="1600" dirty="0">
                <a:solidFill>
                  <a:schemeClr val="dk1"/>
                </a:solidFill>
                <a:latin typeface="PT Sans"/>
                <a:ea typeface="PT Sans"/>
                <a:cs typeface="PT Sans"/>
                <a:sym typeface="PT Sans"/>
              </a:rPr>
              <a:t>You could also add grandparents or other carers, to get the whole family involved in maths!</a:t>
            </a:r>
            <a:endParaRPr lang="en-GB" sz="1600" dirty="0"/>
          </a:p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 sz="1600" dirty="0">
              <a:latin typeface="PT Sans"/>
              <a:ea typeface="PT Sans"/>
              <a:cs typeface="PT Sans"/>
              <a:sym typeface="PT Sans"/>
            </a:endParaRPr>
          </a:p>
        </p:txBody>
      </p:sp>
      <p:pic>
        <p:nvPicPr>
          <p:cNvPr id="10" name="Google Shape;184;p27">
            <a:extLst>
              <a:ext uri="{FF2B5EF4-FFF2-40B4-BE49-F238E27FC236}">
                <a16:creationId xmlns:a16="http://schemas.microsoft.com/office/drawing/2014/main" xmlns="" id="{97958BF3-9673-401B-84AE-747ABDA6A306}"/>
              </a:ext>
            </a:extLst>
          </p:cNvPr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93818" y="2927854"/>
            <a:ext cx="2238223" cy="2241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8138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1013</TotalTime>
  <Words>421</Words>
  <Application>Microsoft Office PowerPoint</Application>
  <PresentationFormat>On-screen Show (16:9)</PresentationFormat>
  <Paragraphs>82</Paragraphs>
  <Slides>19</Slides>
  <Notes>19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LilyUPC</vt:lpstr>
      <vt:lpstr>PT Sans</vt:lpstr>
      <vt:lpstr>Simple Light</vt:lpstr>
      <vt:lpstr>PowerPoint Presentation</vt:lpstr>
      <vt:lpstr>The challenges</vt:lpstr>
      <vt:lpstr>Example: An Array</vt:lpstr>
      <vt:lpstr>Working together</vt:lpstr>
      <vt:lpstr>How it works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Overview</vt:lpstr>
      <vt:lpstr>PowerPoint Presentation</vt:lpstr>
      <vt:lpstr>What’s next?</vt:lpstr>
      <vt:lpstr>Registration</vt:lpstr>
      <vt:lpstr>PowerPoint Presentation</vt:lpstr>
      <vt:lpstr>I have more than one child. How can I add another child?</vt:lpstr>
      <vt:lpstr>I registered last year. Do I need to do anything?</vt:lpstr>
      <vt:lpstr>Can more than one parent register for the same child?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Home</dc:creator>
  <cp:lastModifiedBy>Sheffield Schools</cp:lastModifiedBy>
  <cp:revision>84</cp:revision>
  <dcterms:modified xsi:type="dcterms:W3CDTF">2019-03-27T15:07:51Z</dcterms:modified>
</cp:coreProperties>
</file>