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1"/>
  </p:notesMasterIdLst>
  <p:handoutMasterIdLst>
    <p:handoutMasterId r:id="rId12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67" r:id="rId10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Twinkl" panose="020B0604020202020204" charset="0"/>
      <p:regular r:id="rId17"/>
      <p:bold r:id="rId1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iv Robson-Hughes" initials="LR" lastIdx="1" clrIdx="0">
    <p:extLst>
      <p:ext uri="{19B8F6BF-5375-455C-9EA6-DF929625EA0E}">
        <p15:presenceInfo xmlns:p15="http://schemas.microsoft.com/office/powerpoint/2012/main" userId="S-1-5-21-1651119330-1013474095-91958013-1358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DB1E3"/>
    <a:srgbClr val="18A0DB"/>
    <a:srgbClr val="DE1E5A"/>
    <a:srgbClr val="BC0105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01" autoAdjust="0"/>
    <p:restoredTop sz="94660"/>
  </p:normalViewPr>
  <p:slideViewPr>
    <p:cSldViewPr snapToGrid="0" showGuides="1">
      <p:cViewPr varScale="1">
        <p:scale>
          <a:sx n="86" d="100"/>
          <a:sy n="86" d="100"/>
        </p:scale>
        <p:origin x="1243" y="67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3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early-years-mathematics/early-years-shape-spaces-and-measures/early-years-pattern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hyperlink" Target="https://www.twinkl.co.uk/resources/early-years-mathematics/early-years-shape-spaces-and-measures/early-years-pattern" TargetMode="Externa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4.png"/><Relationship Id="rId7" Type="http://schemas.openxmlformats.org/officeDocument/2006/relationships/image" Target="../media/image9.png"/><Relationship Id="rId2" Type="http://schemas.openxmlformats.org/officeDocument/2006/relationships/hyperlink" Target="https://www.twinkl.co.uk/resources/early-years-mathematics/early-years-shape-spaces-and-measures/early-years-pattern" TargetMode="Externa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4.png"/><Relationship Id="rId7" Type="http://schemas.openxmlformats.org/officeDocument/2006/relationships/image" Target="../media/image9.png"/><Relationship Id="rId2" Type="http://schemas.openxmlformats.org/officeDocument/2006/relationships/hyperlink" Target="https://www.twinkl.co.uk/resources/early-years-mathematics/early-years-shape-spaces-and-measures/early-years-pattern" TargetMode="Externa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png"/><Relationship Id="rId5" Type="http://schemas.openxmlformats.org/officeDocument/2006/relationships/image" Target="../media/image13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4.png"/><Relationship Id="rId7" Type="http://schemas.openxmlformats.org/officeDocument/2006/relationships/image" Target="../media/image9.png"/><Relationship Id="rId2" Type="http://schemas.openxmlformats.org/officeDocument/2006/relationships/hyperlink" Target="https://www.twinkl.co.uk/resources/early-years-mathematics/early-years-shape-spaces-and-measures/early-years-pattern" TargetMode="Externa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6.png"/><Relationship Id="rId5" Type="http://schemas.openxmlformats.org/officeDocument/2006/relationships/image" Target="../media/image14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4.png"/><Relationship Id="rId7" Type="http://schemas.openxmlformats.org/officeDocument/2006/relationships/image" Target="../media/image15.png"/><Relationship Id="rId12" Type="http://schemas.openxmlformats.org/officeDocument/2006/relationships/image" Target="../media/image8.png"/><Relationship Id="rId2" Type="http://schemas.openxmlformats.org/officeDocument/2006/relationships/hyperlink" Target="https://www.twinkl.co.uk/resources/early-years-mathematics/early-years-shape-spaces-and-measures/early-years-pattern" TargetMode="Externa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7.png"/><Relationship Id="rId11" Type="http://schemas.openxmlformats.org/officeDocument/2006/relationships/image" Target="../media/image9.png"/><Relationship Id="rId5" Type="http://schemas.openxmlformats.org/officeDocument/2006/relationships/image" Target="../media/image7.png"/><Relationship Id="rId10" Type="http://schemas.openxmlformats.org/officeDocument/2006/relationships/image" Target="../media/image11.png"/><Relationship Id="rId4" Type="http://schemas.openxmlformats.org/officeDocument/2006/relationships/image" Target="../media/image10.png"/><Relationship Id="rId9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4.png"/><Relationship Id="rId7" Type="http://schemas.openxmlformats.org/officeDocument/2006/relationships/image" Target="../media/image22.png"/><Relationship Id="rId2" Type="http://schemas.openxmlformats.org/officeDocument/2006/relationships/hyperlink" Target="https://www.twinkl.co.uk/resources/early-years-mathematics/early-years-shape-spaces-and-measures/early-years-pattern" TargetMode="Externa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1.png"/><Relationship Id="rId5" Type="http://schemas.openxmlformats.org/officeDocument/2006/relationships/image" Target="../media/image9.png"/><Relationship Id="rId10" Type="http://schemas.openxmlformats.org/officeDocument/2006/relationships/image" Target="../media/image25.png"/><Relationship Id="rId4" Type="http://schemas.openxmlformats.org/officeDocument/2006/relationships/image" Target="../media/image20.png"/><Relationship Id="rId9" Type="http://schemas.openxmlformats.org/officeDocument/2006/relationships/image" Target="../media/image2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4.png"/><Relationship Id="rId7" Type="http://schemas.openxmlformats.org/officeDocument/2006/relationships/image" Target="../media/image29.png"/><Relationship Id="rId12" Type="http://schemas.openxmlformats.org/officeDocument/2006/relationships/image" Target="../media/image33.png"/><Relationship Id="rId2" Type="http://schemas.openxmlformats.org/officeDocument/2006/relationships/hyperlink" Target="https://www.twinkl.co.uk/resources/early-years-mathematics/early-years-shape-spaces-and-measures/early-years-pattern" TargetMode="Externa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8.png"/><Relationship Id="rId11" Type="http://schemas.openxmlformats.org/officeDocument/2006/relationships/image" Target="../media/image5.png"/><Relationship Id="rId5" Type="http://schemas.openxmlformats.org/officeDocument/2006/relationships/image" Target="../media/image27.png"/><Relationship Id="rId10" Type="http://schemas.openxmlformats.org/officeDocument/2006/relationships/image" Target="../media/image32.png"/><Relationship Id="rId4" Type="http://schemas.openxmlformats.org/officeDocument/2006/relationships/image" Target="../media/image26.png"/><Relationship Id="rId9" Type="http://schemas.openxmlformats.org/officeDocument/2006/relationships/image" Target="../media/image3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early-years-mathematics/early-years-shape-spaces-and-measures/early-years-pattern" TargetMode="External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hlinkClick r:id="rId3"/>
            <a:extLst>
              <a:ext uri="{FF2B5EF4-FFF2-40B4-BE49-F238E27FC236}">
                <a16:creationId xmlns:a16="http://schemas.microsoft.com/office/drawing/2014/main" id="{404235C9-6314-4EFA-B902-19EF8A040CB5}"/>
              </a:ext>
            </a:extLst>
          </p:cNvPr>
          <p:cNvSpPr/>
          <p:nvPr/>
        </p:nvSpPr>
        <p:spPr>
          <a:xfrm>
            <a:off x="4109987" y="5544152"/>
            <a:ext cx="943276" cy="59676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"/>
          <p:cNvSpPr/>
          <p:nvPr/>
        </p:nvSpPr>
        <p:spPr>
          <a:xfrm>
            <a:off x="755651" y="1587602"/>
            <a:ext cx="6222665" cy="772107"/>
          </a:xfrm>
          <a:prstGeom prst="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/>
              <a:t>Click on the flower and watch the colours on Curly’s body light up. Can you say the colour names as they light?</a:t>
            </a:r>
          </a:p>
        </p:txBody>
      </p:sp>
      <p:sp>
        <p:nvSpPr>
          <p:cNvPr id="21" name="title"/>
          <p:cNvSpPr>
            <a:spLocks noGrp="1"/>
          </p:cNvSpPr>
          <p:nvPr>
            <p:ph type="title"/>
          </p:nvPr>
        </p:nvSpPr>
        <p:spPr>
          <a:xfrm>
            <a:off x="457198" y="517395"/>
            <a:ext cx="8220075" cy="994306"/>
          </a:xfrm>
        </p:spPr>
        <p:txBody>
          <a:bodyPr/>
          <a:lstStyle/>
          <a:p>
            <a:pPr algn="ctr"/>
            <a:r>
              <a:rPr lang="en-GB" sz="3200" dirty="0">
                <a:latin typeface="+mn-lt"/>
              </a:rPr>
              <a:t>Curly Caterpillar likes to show</a:t>
            </a:r>
            <a:br>
              <a:rPr lang="en-GB" sz="3200" dirty="0">
                <a:latin typeface="+mn-lt"/>
              </a:rPr>
            </a:br>
            <a:r>
              <a:rPr lang="en-GB" sz="3200" dirty="0">
                <a:latin typeface="+mn-lt"/>
              </a:rPr>
              <a:t>repeating patterns.</a:t>
            </a:r>
          </a:p>
        </p:txBody>
      </p:sp>
      <p:sp>
        <p:nvSpPr>
          <p:cNvPr id="6" name="footer hyperlink">
            <a:hlinkClick r:id="rId2"/>
            <a:extLst>
              <a:ext uri="{FF2B5EF4-FFF2-40B4-BE49-F238E27FC236}">
                <a16:creationId xmlns:a16="http://schemas.microsoft.com/office/drawing/2014/main" id="{1D6A8448-C5A1-4F59-9B95-C91160B4099A}"/>
              </a:ext>
            </a:extLst>
          </p:cNvPr>
          <p:cNvSpPr/>
          <p:nvPr/>
        </p:nvSpPr>
        <p:spPr>
          <a:xfrm>
            <a:off x="8547234" y="6679933"/>
            <a:ext cx="592052" cy="15881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background">
            <a:extLst>
              <a:ext uri="{FF2B5EF4-FFF2-40B4-BE49-F238E27FC236}">
                <a16:creationId xmlns:a16="http://schemas.microsoft.com/office/drawing/2014/main" id="{B19D85C1-7320-4606-AA2D-4CBFC343735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938" b="6352"/>
          <a:stretch/>
        </p:blipFill>
        <p:spPr>
          <a:xfrm>
            <a:off x="755648" y="2454860"/>
            <a:ext cx="7632701" cy="2790907"/>
          </a:xfrm>
          <a:prstGeom prst="rect">
            <a:avLst/>
          </a:prstGeom>
        </p:spPr>
      </p:pic>
      <p:pic>
        <p:nvPicPr>
          <p:cNvPr id="8" name="Curly's head">
            <a:extLst>
              <a:ext uri="{FF2B5EF4-FFF2-40B4-BE49-F238E27FC236}">
                <a16:creationId xmlns:a16="http://schemas.microsoft.com/office/drawing/2014/main" id="{09259CEB-23E6-4DC6-A7A7-7CBB6E79A41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9739" y="5357023"/>
            <a:ext cx="688611" cy="830060"/>
          </a:xfrm>
          <a:prstGeom prst="rect">
            <a:avLst/>
          </a:prstGeom>
        </p:spPr>
      </p:pic>
      <p:sp>
        <p:nvSpPr>
          <p:cNvPr id="9" name="Speech Bubble: Rectangle with Corners Rounded 8">
            <a:extLst>
              <a:ext uri="{FF2B5EF4-FFF2-40B4-BE49-F238E27FC236}">
                <a16:creationId xmlns:a16="http://schemas.microsoft.com/office/drawing/2014/main" id="{E8B2AF4A-4D3B-4499-9F6D-D4BDD81BD166}"/>
              </a:ext>
            </a:extLst>
          </p:cNvPr>
          <p:cNvSpPr/>
          <p:nvPr/>
        </p:nvSpPr>
        <p:spPr>
          <a:xfrm>
            <a:off x="755646" y="5357023"/>
            <a:ext cx="6765993" cy="772107"/>
          </a:xfrm>
          <a:prstGeom prst="wedgeRoundRectCallout">
            <a:avLst>
              <a:gd name="adj1" fmla="val 53065"/>
              <a:gd name="adj2" fmla="val 30088"/>
              <a:gd name="adj3" fmla="val 16667"/>
            </a:avLst>
          </a:prstGeom>
          <a:solidFill>
            <a:schemeClr val="bg1"/>
          </a:solidFill>
          <a:ln w="28575">
            <a:solidFill>
              <a:srgbClr val="4DB1E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ysClr val="windowText" lastClr="000000"/>
                </a:solidFill>
                <a:latin typeface="Twinkl" pitchFamily="2" charset="77"/>
              </a:rPr>
              <a:t>What do you notice about the pattern?</a:t>
            </a:r>
            <a:br>
              <a:rPr lang="en-US" dirty="0">
                <a:solidFill>
                  <a:sysClr val="windowText" lastClr="000000"/>
                </a:solidFill>
                <a:latin typeface="Twinkl" pitchFamily="2" charset="77"/>
              </a:rPr>
            </a:br>
            <a:r>
              <a:rPr lang="en-US" dirty="0">
                <a:solidFill>
                  <a:sysClr val="windowText" lastClr="000000"/>
                </a:solidFill>
                <a:latin typeface="Twinkl" pitchFamily="2" charset="77"/>
              </a:rPr>
              <a:t>Which colour do you think would come next?</a:t>
            </a:r>
            <a:endParaRPr lang="en-GB" dirty="0">
              <a:solidFill>
                <a:sysClr val="windowText" lastClr="000000"/>
              </a:solidFill>
            </a:endParaRPr>
          </a:p>
        </p:txBody>
      </p:sp>
      <p:grpSp>
        <p:nvGrpSpPr>
          <p:cNvPr id="13" name="Flower">
            <a:extLst>
              <a:ext uri="{FF2B5EF4-FFF2-40B4-BE49-F238E27FC236}">
                <a16:creationId xmlns:a16="http://schemas.microsoft.com/office/drawing/2014/main" id="{0C6F42C3-838F-45CD-9071-AD5D602D7A75}"/>
              </a:ext>
            </a:extLst>
          </p:cNvPr>
          <p:cNvGrpSpPr/>
          <p:nvPr/>
        </p:nvGrpSpPr>
        <p:grpSpPr>
          <a:xfrm>
            <a:off x="7174988" y="1455792"/>
            <a:ext cx="1076044" cy="994306"/>
            <a:chOff x="7048027" y="1241659"/>
            <a:chExt cx="1307780" cy="1208439"/>
          </a:xfrm>
        </p:grpSpPr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A6C86273-BED3-444A-A12D-6BFE34DA7A6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550" t="1" r="36191" b="68560"/>
            <a:stretch/>
          </p:blipFill>
          <p:spPr>
            <a:xfrm>
              <a:off x="7048027" y="1241659"/>
              <a:ext cx="1284173" cy="1203576"/>
            </a:xfrm>
            <a:prstGeom prst="rect">
              <a:avLst/>
            </a:prstGeom>
          </p:spPr>
        </p:pic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EF814C81-F1CE-48E3-8603-85133BB3C7D1}"/>
                </a:ext>
              </a:extLst>
            </p:cNvPr>
            <p:cNvSpPr/>
            <p:nvPr/>
          </p:nvSpPr>
          <p:spPr>
            <a:xfrm>
              <a:off x="7048027" y="2305051"/>
              <a:ext cx="473612" cy="14504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A3D1B39E-26D0-4790-BEF4-05B9C39F12D8}"/>
                </a:ext>
              </a:extLst>
            </p:cNvPr>
            <p:cNvSpPr/>
            <p:nvPr/>
          </p:nvSpPr>
          <p:spPr>
            <a:xfrm>
              <a:off x="8215313" y="2090918"/>
              <a:ext cx="140494" cy="35431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5" name="glow8">
            <a:extLst>
              <a:ext uri="{FF2B5EF4-FFF2-40B4-BE49-F238E27FC236}">
                <a16:creationId xmlns:a16="http://schemas.microsoft.com/office/drawing/2014/main" id="{A6B61E0D-70DC-4D84-9550-A0CC5C6F053C}"/>
              </a:ext>
            </a:extLst>
          </p:cNvPr>
          <p:cNvSpPr/>
          <p:nvPr/>
        </p:nvSpPr>
        <p:spPr>
          <a:xfrm>
            <a:off x="7203679" y="3898946"/>
            <a:ext cx="924053" cy="863126"/>
          </a:xfrm>
          <a:prstGeom prst="ellipse">
            <a:avLst/>
          </a:prstGeom>
          <a:noFill/>
          <a:ln>
            <a:solidFill>
              <a:schemeClr val="accent3"/>
            </a:solidFill>
          </a:ln>
          <a:effectLst>
            <a:glow rad="254000">
              <a:schemeClr val="accent3">
                <a:lumMod val="40000"/>
                <a:lumOff val="60000"/>
                <a:alpha val="9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7" name="8">
            <a:extLst>
              <a:ext uri="{FF2B5EF4-FFF2-40B4-BE49-F238E27FC236}">
                <a16:creationId xmlns:a16="http://schemas.microsoft.com/office/drawing/2014/main" id="{C9F67698-E480-4668-8FCA-13D80B3C9BB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6399" y="3898946"/>
            <a:ext cx="924053" cy="863126"/>
          </a:xfrm>
          <a:prstGeom prst="rect">
            <a:avLst/>
          </a:prstGeom>
        </p:spPr>
      </p:pic>
      <p:sp>
        <p:nvSpPr>
          <p:cNvPr id="34" name="glow7">
            <a:extLst>
              <a:ext uri="{FF2B5EF4-FFF2-40B4-BE49-F238E27FC236}">
                <a16:creationId xmlns:a16="http://schemas.microsoft.com/office/drawing/2014/main" id="{ED2F7267-CA7D-40AE-ADC2-4F5ED75CD5FF}"/>
              </a:ext>
            </a:extLst>
          </p:cNvPr>
          <p:cNvSpPr/>
          <p:nvPr/>
        </p:nvSpPr>
        <p:spPr>
          <a:xfrm>
            <a:off x="6402202" y="3746415"/>
            <a:ext cx="924053" cy="863126"/>
          </a:xfrm>
          <a:prstGeom prst="ellipse">
            <a:avLst/>
          </a:prstGeom>
          <a:noFill/>
          <a:ln>
            <a:solidFill>
              <a:schemeClr val="accent3"/>
            </a:solidFill>
          </a:ln>
          <a:effectLst>
            <a:glow rad="254000">
              <a:schemeClr val="accent3">
                <a:lumMod val="40000"/>
                <a:lumOff val="60000"/>
                <a:alpha val="9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7">
            <a:extLst>
              <a:ext uri="{FF2B5EF4-FFF2-40B4-BE49-F238E27FC236}">
                <a16:creationId xmlns:a16="http://schemas.microsoft.com/office/drawing/2014/main" id="{7FFFD8E6-07C0-48AC-9F0A-1892FD26F25F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3288" y="3751177"/>
            <a:ext cx="921491" cy="860733"/>
          </a:xfrm>
          <a:prstGeom prst="rect">
            <a:avLst/>
          </a:prstGeom>
        </p:spPr>
      </p:pic>
      <p:sp>
        <p:nvSpPr>
          <p:cNvPr id="33" name="glow6">
            <a:extLst>
              <a:ext uri="{FF2B5EF4-FFF2-40B4-BE49-F238E27FC236}">
                <a16:creationId xmlns:a16="http://schemas.microsoft.com/office/drawing/2014/main" id="{12BCB975-0532-493A-BD47-B68CCF29D410}"/>
              </a:ext>
            </a:extLst>
          </p:cNvPr>
          <p:cNvSpPr/>
          <p:nvPr/>
        </p:nvSpPr>
        <p:spPr>
          <a:xfrm>
            <a:off x="5612766" y="3602409"/>
            <a:ext cx="924053" cy="863126"/>
          </a:xfrm>
          <a:prstGeom prst="ellipse">
            <a:avLst/>
          </a:prstGeom>
          <a:noFill/>
          <a:ln>
            <a:solidFill>
              <a:schemeClr val="accent3"/>
            </a:solidFill>
          </a:ln>
          <a:effectLst>
            <a:glow rad="254000">
              <a:schemeClr val="accent3">
                <a:lumMod val="40000"/>
                <a:lumOff val="60000"/>
                <a:alpha val="9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5" name="6">
            <a:extLst>
              <a:ext uri="{FF2B5EF4-FFF2-40B4-BE49-F238E27FC236}">
                <a16:creationId xmlns:a16="http://schemas.microsoft.com/office/drawing/2014/main" id="{E31A8AAC-4A1A-45F8-A672-A64E995031B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5328" y="3601015"/>
            <a:ext cx="924053" cy="863126"/>
          </a:xfrm>
          <a:prstGeom prst="rect">
            <a:avLst/>
          </a:prstGeom>
        </p:spPr>
      </p:pic>
      <p:sp>
        <p:nvSpPr>
          <p:cNvPr id="32" name="glow5">
            <a:extLst>
              <a:ext uri="{FF2B5EF4-FFF2-40B4-BE49-F238E27FC236}">
                <a16:creationId xmlns:a16="http://schemas.microsoft.com/office/drawing/2014/main" id="{3B671B07-7B97-4413-92DE-71E218DAEF8D}"/>
              </a:ext>
            </a:extLst>
          </p:cNvPr>
          <p:cNvSpPr/>
          <p:nvPr/>
        </p:nvSpPr>
        <p:spPr>
          <a:xfrm>
            <a:off x="4832855" y="3831316"/>
            <a:ext cx="924053" cy="863126"/>
          </a:xfrm>
          <a:prstGeom prst="ellipse">
            <a:avLst/>
          </a:prstGeom>
          <a:noFill/>
          <a:ln>
            <a:solidFill>
              <a:schemeClr val="accent3"/>
            </a:solidFill>
          </a:ln>
          <a:effectLst>
            <a:glow rad="254000">
              <a:schemeClr val="accent3">
                <a:lumMod val="40000"/>
                <a:lumOff val="60000"/>
                <a:alpha val="9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4" name="5">
            <a:extLst>
              <a:ext uri="{FF2B5EF4-FFF2-40B4-BE49-F238E27FC236}">
                <a16:creationId xmlns:a16="http://schemas.microsoft.com/office/drawing/2014/main" id="{3242459F-B269-4AC5-A5B6-E5C730CECF52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2855" y="3833709"/>
            <a:ext cx="921491" cy="860733"/>
          </a:xfrm>
          <a:prstGeom prst="rect">
            <a:avLst/>
          </a:prstGeom>
        </p:spPr>
      </p:pic>
      <p:sp>
        <p:nvSpPr>
          <p:cNvPr id="31" name="glow4">
            <a:extLst>
              <a:ext uri="{FF2B5EF4-FFF2-40B4-BE49-F238E27FC236}">
                <a16:creationId xmlns:a16="http://schemas.microsoft.com/office/drawing/2014/main" id="{298693CE-795A-4EB5-AD09-C7210E41C955}"/>
              </a:ext>
            </a:extLst>
          </p:cNvPr>
          <p:cNvSpPr/>
          <p:nvPr/>
        </p:nvSpPr>
        <p:spPr>
          <a:xfrm>
            <a:off x="4003745" y="3980798"/>
            <a:ext cx="924053" cy="863126"/>
          </a:xfrm>
          <a:prstGeom prst="ellipse">
            <a:avLst/>
          </a:prstGeom>
          <a:noFill/>
          <a:ln>
            <a:solidFill>
              <a:schemeClr val="accent3"/>
            </a:solidFill>
          </a:ln>
          <a:effectLst>
            <a:glow rad="254000">
              <a:schemeClr val="accent3">
                <a:lumMod val="40000"/>
                <a:lumOff val="60000"/>
                <a:alpha val="9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3" name="4">
            <a:extLst>
              <a:ext uri="{FF2B5EF4-FFF2-40B4-BE49-F238E27FC236}">
                <a16:creationId xmlns:a16="http://schemas.microsoft.com/office/drawing/2014/main" id="{2EA49988-9400-447C-AB01-7AA87A3AFB3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6602" y="3980798"/>
            <a:ext cx="924053" cy="863126"/>
          </a:xfrm>
          <a:prstGeom prst="rect">
            <a:avLst/>
          </a:prstGeom>
        </p:spPr>
      </p:pic>
      <p:sp>
        <p:nvSpPr>
          <p:cNvPr id="30" name="glow3">
            <a:extLst>
              <a:ext uri="{FF2B5EF4-FFF2-40B4-BE49-F238E27FC236}">
                <a16:creationId xmlns:a16="http://schemas.microsoft.com/office/drawing/2014/main" id="{07797762-5537-4DD9-894B-F18D46D71461}"/>
              </a:ext>
            </a:extLst>
          </p:cNvPr>
          <p:cNvSpPr/>
          <p:nvPr/>
        </p:nvSpPr>
        <p:spPr>
          <a:xfrm>
            <a:off x="3301841" y="3627814"/>
            <a:ext cx="924053" cy="863126"/>
          </a:xfrm>
          <a:prstGeom prst="ellipse">
            <a:avLst/>
          </a:prstGeom>
          <a:noFill/>
          <a:ln>
            <a:solidFill>
              <a:schemeClr val="accent3"/>
            </a:solidFill>
          </a:ln>
          <a:effectLst>
            <a:glow rad="254000">
              <a:schemeClr val="accent3">
                <a:lumMod val="40000"/>
                <a:lumOff val="60000"/>
                <a:alpha val="9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2" name="3">
            <a:extLst>
              <a:ext uri="{FF2B5EF4-FFF2-40B4-BE49-F238E27FC236}">
                <a16:creationId xmlns:a16="http://schemas.microsoft.com/office/drawing/2014/main" id="{90C559AD-5EDE-4114-96AF-F93E741C6FE6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8776" y="3640705"/>
            <a:ext cx="921491" cy="860733"/>
          </a:xfrm>
          <a:prstGeom prst="rect">
            <a:avLst/>
          </a:prstGeom>
        </p:spPr>
      </p:pic>
      <p:sp>
        <p:nvSpPr>
          <p:cNvPr id="29" name="glow2">
            <a:extLst>
              <a:ext uri="{FF2B5EF4-FFF2-40B4-BE49-F238E27FC236}">
                <a16:creationId xmlns:a16="http://schemas.microsoft.com/office/drawing/2014/main" id="{FA41C84D-06F4-4A6C-B8B0-6AEEC62E846D}"/>
              </a:ext>
            </a:extLst>
          </p:cNvPr>
          <p:cNvSpPr/>
          <p:nvPr/>
        </p:nvSpPr>
        <p:spPr>
          <a:xfrm>
            <a:off x="2606454" y="3306554"/>
            <a:ext cx="924053" cy="863126"/>
          </a:xfrm>
          <a:prstGeom prst="ellipse">
            <a:avLst/>
          </a:prstGeom>
          <a:noFill/>
          <a:ln>
            <a:solidFill>
              <a:schemeClr val="accent3"/>
            </a:solidFill>
          </a:ln>
          <a:effectLst>
            <a:glow rad="254000">
              <a:schemeClr val="accent3">
                <a:lumMod val="40000"/>
                <a:lumOff val="60000"/>
                <a:alpha val="9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" name="2">
            <a:extLst>
              <a:ext uri="{FF2B5EF4-FFF2-40B4-BE49-F238E27FC236}">
                <a16:creationId xmlns:a16="http://schemas.microsoft.com/office/drawing/2014/main" id="{CB99A87C-88A8-4AEB-A008-9920A152874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4311" y="3298219"/>
            <a:ext cx="924053" cy="863126"/>
          </a:xfrm>
          <a:prstGeom prst="rect">
            <a:avLst/>
          </a:prstGeom>
        </p:spPr>
      </p:pic>
      <p:sp>
        <p:nvSpPr>
          <p:cNvPr id="28" name="glow1">
            <a:extLst>
              <a:ext uri="{FF2B5EF4-FFF2-40B4-BE49-F238E27FC236}">
                <a16:creationId xmlns:a16="http://schemas.microsoft.com/office/drawing/2014/main" id="{1701978C-D808-470C-8122-4191C57041BE}"/>
              </a:ext>
            </a:extLst>
          </p:cNvPr>
          <p:cNvSpPr/>
          <p:nvPr/>
        </p:nvSpPr>
        <p:spPr>
          <a:xfrm>
            <a:off x="1963937" y="3734413"/>
            <a:ext cx="924053" cy="863126"/>
          </a:xfrm>
          <a:prstGeom prst="ellipse">
            <a:avLst/>
          </a:prstGeom>
          <a:noFill/>
          <a:ln>
            <a:solidFill>
              <a:schemeClr val="accent3"/>
            </a:solidFill>
          </a:ln>
          <a:effectLst>
            <a:glow rad="254000">
              <a:schemeClr val="accent3">
                <a:lumMod val="40000"/>
                <a:lumOff val="60000"/>
                <a:alpha val="9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8" name="1">
            <a:extLst>
              <a:ext uri="{FF2B5EF4-FFF2-40B4-BE49-F238E27FC236}">
                <a16:creationId xmlns:a16="http://schemas.microsoft.com/office/drawing/2014/main" id="{943799B0-1392-49AC-BA04-1281A184435F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6499" y="3736805"/>
            <a:ext cx="921491" cy="860733"/>
          </a:xfrm>
          <a:prstGeom prst="rect">
            <a:avLst/>
          </a:prstGeom>
        </p:spPr>
      </p:pic>
      <p:pic>
        <p:nvPicPr>
          <p:cNvPr id="16" name="Head">
            <a:extLst>
              <a:ext uri="{FF2B5EF4-FFF2-40B4-BE49-F238E27FC236}">
                <a16:creationId xmlns:a16="http://schemas.microsoft.com/office/drawing/2014/main" id="{B16EA0F2-E27B-44B5-A324-A8E71FACC84A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290" y="3268108"/>
            <a:ext cx="1044774" cy="1259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80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20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0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4000"/>
                            </p:stCondLst>
                            <p:childTnLst>
                              <p:par>
                                <p:cTn id="5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9" grpId="0" animBg="1"/>
      <p:bldP spid="35" grpId="0" animBg="1"/>
      <p:bldP spid="35" grpId="1" animBg="1"/>
      <p:bldP spid="34" grpId="0" animBg="1"/>
      <p:bldP spid="34" grpId="1" animBg="1"/>
      <p:bldP spid="33" grpId="0" animBg="1"/>
      <p:bldP spid="33" grpId="1" animBg="1"/>
      <p:bldP spid="32" grpId="0" animBg="1"/>
      <p:bldP spid="32" grpId="1" animBg="1"/>
      <p:bldP spid="31" grpId="0" animBg="1"/>
      <p:bldP spid="31" grpId="1" animBg="1"/>
      <p:bldP spid="30" grpId="0" animBg="1"/>
      <p:bldP spid="30" grpId="1" animBg="1"/>
      <p:bldP spid="29" grpId="0" animBg="1"/>
      <p:bldP spid="29" grpId="1" animBg="1"/>
      <p:bldP spid="28" grpId="0" animBg="1"/>
      <p:bldP spid="28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"/>
          <p:cNvSpPr/>
          <p:nvPr/>
        </p:nvSpPr>
        <p:spPr>
          <a:xfrm>
            <a:off x="755651" y="1529913"/>
            <a:ext cx="7632698" cy="396000"/>
          </a:xfrm>
          <a:prstGeom prst="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700" dirty="0"/>
              <a:t>Say the colour names on Curly’s body.</a:t>
            </a:r>
          </a:p>
        </p:txBody>
      </p:sp>
      <p:sp>
        <p:nvSpPr>
          <p:cNvPr id="21" name="title"/>
          <p:cNvSpPr>
            <a:spLocks noGrp="1"/>
          </p:cNvSpPr>
          <p:nvPr>
            <p:ph type="title"/>
          </p:nvPr>
        </p:nvSpPr>
        <p:spPr>
          <a:xfrm>
            <a:off x="457198" y="517395"/>
            <a:ext cx="8220075" cy="994306"/>
          </a:xfrm>
        </p:spPr>
        <p:txBody>
          <a:bodyPr/>
          <a:lstStyle/>
          <a:p>
            <a:pPr algn="ctr"/>
            <a:r>
              <a:rPr lang="en-GB" sz="3200" dirty="0">
                <a:latin typeface="Twinkl" pitchFamily="2" charset="77"/>
                <a:cs typeface="Calibri" panose="020F0502020204030204" pitchFamily="34" charset="0"/>
                <a:sym typeface="Arial"/>
              </a:rPr>
              <a:t>Can you help Curly Caterpillar</a:t>
            </a:r>
            <a:br>
              <a:rPr lang="en-GB" sz="3200" dirty="0">
                <a:latin typeface="Twinkl" pitchFamily="2" charset="77"/>
                <a:cs typeface="Calibri" panose="020F0502020204030204" pitchFamily="34" charset="0"/>
                <a:sym typeface="Arial"/>
              </a:rPr>
            </a:br>
            <a:r>
              <a:rPr lang="en-GB" sz="3200" dirty="0">
                <a:latin typeface="Twinkl" pitchFamily="2" charset="77"/>
                <a:cs typeface="Calibri" panose="020F0502020204030204" pitchFamily="34" charset="0"/>
                <a:sym typeface="Arial"/>
              </a:rPr>
              <a:t>finish the pattern? </a:t>
            </a:r>
            <a:endParaRPr lang="en-GB" sz="3200" dirty="0">
              <a:latin typeface="+mn-lt"/>
            </a:endParaRPr>
          </a:p>
        </p:txBody>
      </p:sp>
      <p:sp>
        <p:nvSpPr>
          <p:cNvPr id="6" name="footer hyperlink">
            <a:hlinkClick r:id="rId2"/>
            <a:extLst>
              <a:ext uri="{FF2B5EF4-FFF2-40B4-BE49-F238E27FC236}">
                <a16:creationId xmlns:a16="http://schemas.microsoft.com/office/drawing/2014/main" id="{1D6A8448-C5A1-4F59-9B95-C91160B4099A}"/>
              </a:ext>
            </a:extLst>
          </p:cNvPr>
          <p:cNvSpPr/>
          <p:nvPr/>
        </p:nvSpPr>
        <p:spPr>
          <a:xfrm>
            <a:off x="8547234" y="6679933"/>
            <a:ext cx="592052" cy="15881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background">
            <a:extLst>
              <a:ext uri="{FF2B5EF4-FFF2-40B4-BE49-F238E27FC236}">
                <a16:creationId xmlns:a16="http://schemas.microsoft.com/office/drawing/2014/main" id="{B19D85C1-7320-4606-AA2D-4CBFC343735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938" b="6352"/>
          <a:stretch/>
        </p:blipFill>
        <p:spPr>
          <a:xfrm>
            <a:off x="755648" y="2073860"/>
            <a:ext cx="7632701" cy="2790907"/>
          </a:xfrm>
          <a:prstGeom prst="rect">
            <a:avLst/>
          </a:prstGeom>
        </p:spPr>
      </p:pic>
      <p:pic>
        <p:nvPicPr>
          <p:cNvPr id="27" name="8">
            <a:extLst>
              <a:ext uri="{FF2B5EF4-FFF2-40B4-BE49-F238E27FC236}">
                <a16:creationId xmlns:a16="http://schemas.microsoft.com/office/drawing/2014/main" id="{C9F67698-E480-4668-8FCA-13D80B3C9BB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196399" y="3517946"/>
            <a:ext cx="924052" cy="863126"/>
          </a:xfrm>
          <a:prstGeom prst="rect">
            <a:avLst/>
          </a:prstGeom>
        </p:spPr>
      </p:pic>
      <p:pic>
        <p:nvPicPr>
          <p:cNvPr id="26" name="7">
            <a:extLst>
              <a:ext uri="{FF2B5EF4-FFF2-40B4-BE49-F238E27FC236}">
                <a16:creationId xmlns:a16="http://schemas.microsoft.com/office/drawing/2014/main" id="{7FFFD8E6-07C0-48AC-9F0A-1892FD26F25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413288" y="3370177"/>
            <a:ext cx="921490" cy="860733"/>
          </a:xfrm>
          <a:prstGeom prst="rect">
            <a:avLst/>
          </a:prstGeom>
        </p:spPr>
      </p:pic>
      <p:pic>
        <p:nvPicPr>
          <p:cNvPr id="25" name="6">
            <a:extLst>
              <a:ext uri="{FF2B5EF4-FFF2-40B4-BE49-F238E27FC236}">
                <a16:creationId xmlns:a16="http://schemas.microsoft.com/office/drawing/2014/main" id="{E31A8AAC-4A1A-45F8-A672-A64E995031B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5328" y="3220015"/>
            <a:ext cx="924053" cy="863126"/>
          </a:xfrm>
          <a:prstGeom prst="rect">
            <a:avLst/>
          </a:prstGeom>
        </p:spPr>
      </p:pic>
      <p:pic>
        <p:nvPicPr>
          <p:cNvPr id="24" name="5">
            <a:extLst>
              <a:ext uri="{FF2B5EF4-FFF2-40B4-BE49-F238E27FC236}">
                <a16:creationId xmlns:a16="http://schemas.microsoft.com/office/drawing/2014/main" id="{3242459F-B269-4AC5-A5B6-E5C730CECF5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832855" y="3452709"/>
            <a:ext cx="921490" cy="860733"/>
          </a:xfrm>
          <a:prstGeom prst="rect">
            <a:avLst/>
          </a:prstGeom>
        </p:spPr>
      </p:pic>
      <p:pic>
        <p:nvPicPr>
          <p:cNvPr id="23" name="4">
            <a:extLst>
              <a:ext uri="{FF2B5EF4-FFF2-40B4-BE49-F238E27FC236}">
                <a16:creationId xmlns:a16="http://schemas.microsoft.com/office/drawing/2014/main" id="{2EA49988-9400-447C-AB01-7AA87A3AFB3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6602" y="3599798"/>
            <a:ext cx="924053" cy="863126"/>
          </a:xfrm>
          <a:prstGeom prst="rect">
            <a:avLst/>
          </a:prstGeom>
        </p:spPr>
      </p:pic>
      <p:pic>
        <p:nvPicPr>
          <p:cNvPr id="22" name="3">
            <a:extLst>
              <a:ext uri="{FF2B5EF4-FFF2-40B4-BE49-F238E27FC236}">
                <a16:creationId xmlns:a16="http://schemas.microsoft.com/office/drawing/2014/main" id="{90C559AD-5EDE-4114-96AF-F93E741C6FE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318776" y="3259705"/>
            <a:ext cx="921490" cy="860733"/>
          </a:xfrm>
          <a:prstGeom prst="rect">
            <a:avLst/>
          </a:prstGeom>
        </p:spPr>
      </p:pic>
      <p:pic>
        <p:nvPicPr>
          <p:cNvPr id="20" name="2">
            <a:extLst>
              <a:ext uri="{FF2B5EF4-FFF2-40B4-BE49-F238E27FC236}">
                <a16:creationId xmlns:a16="http://schemas.microsoft.com/office/drawing/2014/main" id="{CB99A87C-88A8-4AEB-A008-9920A152874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4311" y="2917219"/>
            <a:ext cx="924053" cy="863126"/>
          </a:xfrm>
          <a:prstGeom prst="rect">
            <a:avLst/>
          </a:prstGeom>
        </p:spPr>
      </p:pic>
      <p:pic>
        <p:nvPicPr>
          <p:cNvPr id="18" name="1">
            <a:extLst>
              <a:ext uri="{FF2B5EF4-FFF2-40B4-BE49-F238E27FC236}">
                <a16:creationId xmlns:a16="http://schemas.microsoft.com/office/drawing/2014/main" id="{943799B0-1392-49AC-BA04-1281A184435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966499" y="3355805"/>
            <a:ext cx="921490" cy="860733"/>
          </a:xfrm>
          <a:prstGeom prst="rect">
            <a:avLst/>
          </a:prstGeom>
        </p:spPr>
      </p:pic>
      <p:pic>
        <p:nvPicPr>
          <p:cNvPr id="16" name="Head">
            <a:extLst>
              <a:ext uri="{FF2B5EF4-FFF2-40B4-BE49-F238E27FC236}">
                <a16:creationId xmlns:a16="http://schemas.microsoft.com/office/drawing/2014/main" id="{B16EA0F2-E27B-44B5-A324-A8E71FACC84A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290" y="2887108"/>
            <a:ext cx="1044774" cy="1259383"/>
          </a:xfrm>
          <a:prstGeom prst="rect">
            <a:avLst/>
          </a:prstGeom>
        </p:spPr>
      </p:pic>
      <p:sp>
        <p:nvSpPr>
          <p:cNvPr id="36" name="text">
            <a:extLst>
              <a:ext uri="{FF2B5EF4-FFF2-40B4-BE49-F238E27FC236}">
                <a16:creationId xmlns:a16="http://schemas.microsoft.com/office/drawing/2014/main" id="{10E494BB-575A-4821-959D-EC2A7F38CB6D}"/>
              </a:ext>
            </a:extLst>
          </p:cNvPr>
          <p:cNvSpPr/>
          <p:nvPr/>
        </p:nvSpPr>
        <p:spPr>
          <a:xfrm>
            <a:off x="750886" y="4911440"/>
            <a:ext cx="7632698" cy="47971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700" dirty="0">
                <a:solidFill>
                  <a:schemeClr val="tx1"/>
                </a:solidFill>
              </a:rPr>
              <a:t>The last part of Curly’s body needs a colour. Which colour should this be?</a:t>
            </a:r>
          </a:p>
        </p:txBody>
      </p:sp>
      <p:pic>
        <p:nvPicPr>
          <p:cNvPr id="37" name="wrong 1">
            <a:extLst>
              <a:ext uri="{FF2B5EF4-FFF2-40B4-BE49-F238E27FC236}">
                <a16:creationId xmlns:a16="http://schemas.microsoft.com/office/drawing/2014/main" id="{1F1D82FF-DD4B-47D6-847F-52C8CEA22E8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27244" y="5437832"/>
            <a:ext cx="921490" cy="860733"/>
          </a:xfrm>
          <a:prstGeom prst="rect">
            <a:avLst/>
          </a:prstGeom>
        </p:spPr>
      </p:pic>
      <p:pic>
        <p:nvPicPr>
          <p:cNvPr id="38" name="2">
            <a:extLst>
              <a:ext uri="{FF2B5EF4-FFF2-40B4-BE49-F238E27FC236}">
                <a16:creationId xmlns:a16="http://schemas.microsoft.com/office/drawing/2014/main" id="{CD7D0409-48F7-4033-8680-2625C5817F8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5208" y="5437832"/>
            <a:ext cx="924053" cy="863126"/>
          </a:xfrm>
          <a:prstGeom prst="rect">
            <a:avLst/>
          </a:prstGeom>
        </p:spPr>
      </p:pic>
      <p:pic>
        <p:nvPicPr>
          <p:cNvPr id="39" name="wrong 2">
            <a:extLst>
              <a:ext uri="{FF2B5EF4-FFF2-40B4-BE49-F238E27FC236}">
                <a16:creationId xmlns:a16="http://schemas.microsoft.com/office/drawing/2014/main" id="{9DF2747A-FB06-4A72-B2E7-9DF9EFE67E9C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785735" y="5437832"/>
            <a:ext cx="924052" cy="863126"/>
          </a:xfrm>
          <a:prstGeom prst="rect">
            <a:avLst/>
          </a:prstGeom>
        </p:spPr>
      </p:pic>
      <p:sp>
        <p:nvSpPr>
          <p:cNvPr id="41" name="well done">
            <a:extLst>
              <a:ext uri="{FF2B5EF4-FFF2-40B4-BE49-F238E27FC236}">
                <a16:creationId xmlns:a16="http://schemas.microsoft.com/office/drawing/2014/main" id="{BC2C1FED-39AC-4203-BC78-16B00E45BDF7}"/>
              </a:ext>
            </a:extLst>
          </p:cNvPr>
          <p:cNvSpPr txBox="1">
            <a:spLocks/>
          </p:cNvSpPr>
          <p:nvPr/>
        </p:nvSpPr>
        <p:spPr>
          <a:xfrm>
            <a:off x="457198" y="5296951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dirty="0">
                <a:solidFill>
                  <a:schemeClr val="accent4"/>
                </a:solidFill>
                <a:latin typeface="Twinkl" pitchFamily="2" charset="77"/>
                <a:cs typeface="Calibri" panose="020F0502020204030204" pitchFamily="34" charset="0"/>
                <a:sym typeface="Arial"/>
              </a:rPr>
              <a:t>Well done!</a:t>
            </a:r>
            <a:endParaRPr lang="en-GB" dirty="0">
              <a:solidFill>
                <a:schemeClr val="accent4"/>
              </a:solidFill>
              <a:latin typeface="+mn-lt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654CD7C-966A-4677-9DAC-D772D691A0F7}"/>
              </a:ext>
            </a:extLst>
          </p:cNvPr>
          <p:cNvSpPr txBox="1"/>
          <p:nvPr/>
        </p:nvSpPr>
        <p:spPr>
          <a:xfrm>
            <a:off x="3256295" y="2303913"/>
            <a:ext cx="264110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</a:rPr>
              <a:t>Try again!</a:t>
            </a:r>
          </a:p>
        </p:txBody>
      </p:sp>
    </p:spTree>
    <p:extLst>
      <p:ext uri="{BB962C8B-B14F-4D97-AF65-F5344CB8AC3E}">
        <p14:creationId xmlns:p14="http://schemas.microsoft.com/office/powerpoint/2010/main" val="38144868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95987E-17 1.11111E-6 L 0.3375 -0.2803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840" y="-1379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" presetClass="exit" presetSubtype="0" fill="hold" grpId="3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</p:childTnLst>
        </p:cTn>
      </p:par>
    </p:tnLst>
    <p:bldLst>
      <p:bldP spid="41" grpId="0"/>
      <p:bldP spid="2" grpId="0"/>
      <p:bldP spid="2" grpId="1"/>
      <p:bldP spid="2" grpId="2"/>
      <p:bldP spid="2" grpId="3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"/>
          <p:cNvSpPr/>
          <p:nvPr/>
        </p:nvSpPr>
        <p:spPr>
          <a:xfrm>
            <a:off x="755651" y="1529913"/>
            <a:ext cx="7632698" cy="396000"/>
          </a:xfrm>
          <a:prstGeom prst="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700" dirty="0"/>
              <a:t>Say the colour names on Curly’s body.</a:t>
            </a:r>
          </a:p>
        </p:txBody>
      </p:sp>
      <p:sp>
        <p:nvSpPr>
          <p:cNvPr id="21" name="title"/>
          <p:cNvSpPr>
            <a:spLocks noGrp="1"/>
          </p:cNvSpPr>
          <p:nvPr>
            <p:ph type="title"/>
          </p:nvPr>
        </p:nvSpPr>
        <p:spPr>
          <a:xfrm>
            <a:off x="457198" y="517395"/>
            <a:ext cx="8220075" cy="994306"/>
          </a:xfrm>
        </p:spPr>
        <p:txBody>
          <a:bodyPr/>
          <a:lstStyle/>
          <a:p>
            <a:pPr algn="ctr"/>
            <a:r>
              <a:rPr lang="en-GB" sz="3200" dirty="0">
                <a:latin typeface="Twinkl" pitchFamily="2" charset="77"/>
                <a:cs typeface="Calibri" panose="020F0502020204030204" pitchFamily="34" charset="0"/>
                <a:sym typeface="Arial"/>
              </a:rPr>
              <a:t>Can you help Curly Caterpillar</a:t>
            </a:r>
            <a:br>
              <a:rPr lang="en-GB" sz="3200" dirty="0">
                <a:latin typeface="Twinkl" pitchFamily="2" charset="77"/>
                <a:cs typeface="Calibri" panose="020F0502020204030204" pitchFamily="34" charset="0"/>
                <a:sym typeface="Arial"/>
              </a:rPr>
            </a:br>
            <a:r>
              <a:rPr lang="en-GB" sz="3200" dirty="0">
                <a:latin typeface="Twinkl" pitchFamily="2" charset="77"/>
                <a:cs typeface="Calibri" panose="020F0502020204030204" pitchFamily="34" charset="0"/>
                <a:sym typeface="Arial"/>
              </a:rPr>
              <a:t>finish the pattern? </a:t>
            </a:r>
            <a:endParaRPr lang="en-GB" sz="3200" dirty="0">
              <a:latin typeface="+mn-lt"/>
            </a:endParaRPr>
          </a:p>
        </p:txBody>
      </p:sp>
      <p:sp>
        <p:nvSpPr>
          <p:cNvPr id="6" name="footer hyperlink">
            <a:hlinkClick r:id="rId2"/>
            <a:extLst>
              <a:ext uri="{FF2B5EF4-FFF2-40B4-BE49-F238E27FC236}">
                <a16:creationId xmlns:a16="http://schemas.microsoft.com/office/drawing/2014/main" id="{1D6A8448-C5A1-4F59-9B95-C91160B4099A}"/>
              </a:ext>
            </a:extLst>
          </p:cNvPr>
          <p:cNvSpPr/>
          <p:nvPr/>
        </p:nvSpPr>
        <p:spPr>
          <a:xfrm>
            <a:off x="8547234" y="6679933"/>
            <a:ext cx="592052" cy="15881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background">
            <a:extLst>
              <a:ext uri="{FF2B5EF4-FFF2-40B4-BE49-F238E27FC236}">
                <a16:creationId xmlns:a16="http://schemas.microsoft.com/office/drawing/2014/main" id="{B19D85C1-7320-4606-AA2D-4CBFC343735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938" b="6352"/>
          <a:stretch/>
        </p:blipFill>
        <p:spPr>
          <a:xfrm>
            <a:off x="755648" y="2073860"/>
            <a:ext cx="7632701" cy="2790907"/>
          </a:xfrm>
          <a:prstGeom prst="rect">
            <a:avLst/>
          </a:prstGeom>
        </p:spPr>
      </p:pic>
      <p:pic>
        <p:nvPicPr>
          <p:cNvPr id="27" name="8">
            <a:extLst>
              <a:ext uri="{FF2B5EF4-FFF2-40B4-BE49-F238E27FC236}">
                <a16:creationId xmlns:a16="http://schemas.microsoft.com/office/drawing/2014/main" id="{C9F67698-E480-4668-8FCA-13D80B3C9BB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196399" y="3517946"/>
            <a:ext cx="924052" cy="863126"/>
          </a:xfrm>
          <a:prstGeom prst="rect">
            <a:avLst/>
          </a:prstGeom>
        </p:spPr>
      </p:pic>
      <p:pic>
        <p:nvPicPr>
          <p:cNvPr id="26" name="7">
            <a:extLst>
              <a:ext uri="{FF2B5EF4-FFF2-40B4-BE49-F238E27FC236}">
                <a16:creationId xmlns:a16="http://schemas.microsoft.com/office/drawing/2014/main" id="{7FFFD8E6-07C0-48AC-9F0A-1892FD26F25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413288" y="3370177"/>
            <a:ext cx="921490" cy="860732"/>
          </a:xfrm>
          <a:prstGeom prst="rect">
            <a:avLst/>
          </a:prstGeom>
        </p:spPr>
      </p:pic>
      <p:pic>
        <p:nvPicPr>
          <p:cNvPr id="25" name="6">
            <a:extLst>
              <a:ext uri="{FF2B5EF4-FFF2-40B4-BE49-F238E27FC236}">
                <a16:creationId xmlns:a16="http://schemas.microsoft.com/office/drawing/2014/main" id="{E31A8AAC-4A1A-45F8-A672-A64E995031B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615328" y="3220015"/>
            <a:ext cx="924052" cy="863126"/>
          </a:xfrm>
          <a:prstGeom prst="rect">
            <a:avLst/>
          </a:prstGeom>
        </p:spPr>
      </p:pic>
      <p:pic>
        <p:nvPicPr>
          <p:cNvPr id="24" name="5">
            <a:extLst>
              <a:ext uri="{FF2B5EF4-FFF2-40B4-BE49-F238E27FC236}">
                <a16:creationId xmlns:a16="http://schemas.microsoft.com/office/drawing/2014/main" id="{3242459F-B269-4AC5-A5B6-E5C730CECF5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832855" y="3452709"/>
            <a:ext cx="921490" cy="860732"/>
          </a:xfrm>
          <a:prstGeom prst="rect">
            <a:avLst/>
          </a:prstGeom>
        </p:spPr>
      </p:pic>
      <p:pic>
        <p:nvPicPr>
          <p:cNvPr id="23" name="4">
            <a:extLst>
              <a:ext uri="{FF2B5EF4-FFF2-40B4-BE49-F238E27FC236}">
                <a16:creationId xmlns:a16="http://schemas.microsoft.com/office/drawing/2014/main" id="{2EA49988-9400-447C-AB01-7AA87A3AFB3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06602" y="3599798"/>
            <a:ext cx="924052" cy="863126"/>
          </a:xfrm>
          <a:prstGeom prst="rect">
            <a:avLst/>
          </a:prstGeom>
        </p:spPr>
      </p:pic>
      <p:pic>
        <p:nvPicPr>
          <p:cNvPr id="22" name="3">
            <a:extLst>
              <a:ext uri="{FF2B5EF4-FFF2-40B4-BE49-F238E27FC236}">
                <a16:creationId xmlns:a16="http://schemas.microsoft.com/office/drawing/2014/main" id="{90C559AD-5EDE-4114-96AF-F93E741C6FE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318776" y="3259705"/>
            <a:ext cx="921490" cy="860732"/>
          </a:xfrm>
          <a:prstGeom prst="rect">
            <a:avLst/>
          </a:prstGeom>
        </p:spPr>
      </p:pic>
      <p:pic>
        <p:nvPicPr>
          <p:cNvPr id="20" name="2">
            <a:extLst>
              <a:ext uri="{FF2B5EF4-FFF2-40B4-BE49-F238E27FC236}">
                <a16:creationId xmlns:a16="http://schemas.microsoft.com/office/drawing/2014/main" id="{CB99A87C-88A8-4AEB-A008-9920A152874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614311" y="2917219"/>
            <a:ext cx="924052" cy="863126"/>
          </a:xfrm>
          <a:prstGeom prst="rect">
            <a:avLst/>
          </a:prstGeom>
        </p:spPr>
      </p:pic>
      <p:pic>
        <p:nvPicPr>
          <p:cNvPr id="18" name="1">
            <a:extLst>
              <a:ext uri="{FF2B5EF4-FFF2-40B4-BE49-F238E27FC236}">
                <a16:creationId xmlns:a16="http://schemas.microsoft.com/office/drawing/2014/main" id="{943799B0-1392-49AC-BA04-1281A184435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966499" y="3355805"/>
            <a:ext cx="921490" cy="860732"/>
          </a:xfrm>
          <a:prstGeom prst="rect">
            <a:avLst/>
          </a:prstGeom>
        </p:spPr>
      </p:pic>
      <p:pic>
        <p:nvPicPr>
          <p:cNvPr id="16" name="Head">
            <a:extLst>
              <a:ext uri="{FF2B5EF4-FFF2-40B4-BE49-F238E27FC236}">
                <a16:creationId xmlns:a16="http://schemas.microsoft.com/office/drawing/2014/main" id="{B16EA0F2-E27B-44B5-A324-A8E71FACC84A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290" y="2887108"/>
            <a:ext cx="1044774" cy="1259383"/>
          </a:xfrm>
          <a:prstGeom prst="rect">
            <a:avLst/>
          </a:prstGeom>
        </p:spPr>
      </p:pic>
      <p:sp>
        <p:nvSpPr>
          <p:cNvPr id="36" name="text">
            <a:extLst>
              <a:ext uri="{FF2B5EF4-FFF2-40B4-BE49-F238E27FC236}">
                <a16:creationId xmlns:a16="http://schemas.microsoft.com/office/drawing/2014/main" id="{10E494BB-575A-4821-959D-EC2A7F38CB6D}"/>
              </a:ext>
            </a:extLst>
          </p:cNvPr>
          <p:cNvSpPr/>
          <p:nvPr/>
        </p:nvSpPr>
        <p:spPr>
          <a:xfrm>
            <a:off x="750886" y="4911440"/>
            <a:ext cx="7632698" cy="47971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700" dirty="0">
                <a:solidFill>
                  <a:schemeClr val="tx1"/>
                </a:solidFill>
              </a:rPr>
              <a:t>The last part of Curly’s body needs a colour. Which colour should this be?</a:t>
            </a:r>
          </a:p>
        </p:txBody>
      </p:sp>
      <p:pic>
        <p:nvPicPr>
          <p:cNvPr id="37" name="wrong 1">
            <a:extLst>
              <a:ext uri="{FF2B5EF4-FFF2-40B4-BE49-F238E27FC236}">
                <a16:creationId xmlns:a16="http://schemas.microsoft.com/office/drawing/2014/main" id="{1F1D82FF-DD4B-47D6-847F-52C8CEA22E82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27244" y="5437832"/>
            <a:ext cx="921490" cy="860732"/>
          </a:xfrm>
          <a:prstGeom prst="rect">
            <a:avLst/>
          </a:prstGeom>
        </p:spPr>
      </p:pic>
      <p:pic>
        <p:nvPicPr>
          <p:cNvPr id="38" name="2">
            <a:extLst>
              <a:ext uri="{FF2B5EF4-FFF2-40B4-BE49-F238E27FC236}">
                <a16:creationId xmlns:a16="http://schemas.microsoft.com/office/drawing/2014/main" id="{CD7D0409-48F7-4033-8680-2625C5817F8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785734" y="5437832"/>
            <a:ext cx="924052" cy="863126"/>
          </a:xfrm>
          <a:prstGeom prst="rect">
            <a:avLst/>
          </a:prstGeom>
        </p:spPr>
      </p:pic>
      <p:pic>
        <p:nvPicPr>
          <p:cNvPr id="39" name="wrong 2">
            <a:extLst>
              <a:ext uri="{FF2B5EF4-FFF2-40B4-BE49-F238E27FC236}">
                <a16:creationId xmlns:a16="http://schemas.microsoft.com/office/drawing/2014/main" id="{9DF2747A-FB06-4A72-B2E7-9DF9EFE67E9C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105208" y="5437832"/>
            <a:ext cx="924052" cy="863125"/>
          </a:xfrm>
          <a:prstGeom prst="rect">
            <a:avLst/>
          </a:prstGeom>
        </p:spPr>
      </p:pic>
      <p:sp>
        <p:nvSpPr>
          <p:cNvPr id="41" name="great job">
            <a:extLst>
              <a:ext uri="{FF2B5EF4-FFF2-40B4-BE49-F238E27FC236}">
                <a16:creationId xmlns:a16="http://schemas.microsoft.com/office/drawing/2014/main" id="{BC2C1FED-39AC-4203-BC78-16B00E45BDF7}"/>
              </a:ext>
            </a:extLst>
          </p:cNvPr>
          <p:cNvSpPr txBox="1">
            <a:spLocks/>
          </p:cNvSpPr>
          <p:nvPr/>
        </p:nvSpPr>
        <p:spPr>
          <a:xfrm>
            <a:off x="457198" y="5296951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dirty="0">
                <a:solidFill>
                  <a:schemeClr val="accent6"/>
                </a:solidFill>
                <a:latin typeface="Twinkl" pitchFamily="2" charset="77"/>
                <a:cs typeface="Calibri" panose="020F0502020204030204" pitchFamily="34" charset="0"/>
                <a:sym typeface="Arial"/>
              </a:rPr>
              <a:t>Great job!</a:t>
            </a:r>
            <a:endParaRPr lang="en-GB" dirty="0">
              <a:solidFill>
                <a:schemeClr val="accent6"/>
              </a:solidFill>
              <a:latin typeface="+mn-lt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C0F046DF-E24F-482D-9380-10D4FB085D81}"/>
              </a:ext>
            </a:extLst>
          </p:cNvPr>
          <p:cNvSpPr txBox="1"/>
          <p:nvPr/>
        </p:nvSpPr>
        <p:spPr>
          <a:xfrm>
            <a:off x="3256295" y="2303913"/>
            <a:ext cx="264110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</a:rPr>
              <a:t>Try again!</a:t>
            </a:r>
          </a:p>
        </p:txBody>
      </p:sp>
    </p:spTree>
    <p:extLst>
      <p:ext uri="{BB962C8B-B14F-4D97-AF65-F5344CB8AC3E}">
        <p14:creationId xmlns:p14="http://schemas.microsoft.com/office/powerpoint/2010/main" val="6843070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2.96296E-6 L 0.15521 -0.2798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760" y="-14005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4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4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" presetClass="exit" presetSubtype="0" fill="hold" grpId="3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</p:childTnLst>
        </p:cTn>
      </p:par>
    </p:tnLst>
    <p:bldLst>
      <p:bldP spid="41" grpId="0"/>
      <p:bldP spid="30" grpId="0"/>
      <p:bldP spid="30" grpId="1"/>
      <p:bldP spid="30" grpId="2"/>
      <p:bldP spid="30" grpId="3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"/>
          <p:cNvSpPr/>
          <p:nvPr/>
        </p:nvSpPr>
        <p:spPr>
          <a:xfrm>
            <a:off x="755651" y="1233137"/>
            <a:ext cx="7632698" cy="467408"/>
          </a:xfrm>
          <a:prstGeom prst="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marL="228600" lvl="0" indent="-114300" algn="ctr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solidFill>
                  <a:schemeClr val="bg1"/>
                </a:solidFill>
                <a:latin typeface="Twinkl" pitchFamily="2" charset="77"/>
                <a:cs typeface="Calibri" panose="020F0502020204030204" pitchFamily="34" charset="0"/>
                <a:sym typeface="NTR"/>
              </a:rPr>
              <a:t>Say the colour names on Curly’s body. Which colour is missing?</a:t>
            </a:r>
          </a:p>
        </p:txBody>
      </p:sp>
      <p:sp>
        <p:nvSpPr>
          <p:cNvPr id="21" name="title"/>
          <p:cNvSpPr>
            <a:spLocks noGrp="1"/>
          </p:cNvSpPr>
          <p:nvPr>
            <p:ph type="title"/>
          </p:nvPr>
        </p:nvSpPr>
        <p:spPr>
          <a:xfrm>
            <a:off x="457198" y="517395"/>
            <a:ext cx="8220075" cy="670031"/>
          </a:xfrm>
        </p:spPr>
        <p:txBody>
          <a:bodyPr/>
          <a:lstStyle/>
          <a:p>
            <a:pPr algn="ctr"/>
            <a:r>
              <a:rPr lang="en-GB" sz="3200" dirty="0">
                <a:latin typeface="Twinkl" pitchFamily="2" charset="77"/>
                <a:cs typeface="Calibri" panose="020F0502020204030204" pitchFamily="34" charset="0"/>
              </a:rPr>
              <a:t>A colour is missing from Curly’s pattern!</a:t>
            </a:r>
            <a:endParaRPr lang="en-GB" sz="3200" dirty="0">
              <a:latin typeface="+mn-lt"/>
            </a:endParaRPr>
          </a:p>
        </p:txBody>
      </p:sp>
      <p:sp>
        <p:nvSpPr>
          <p:cNvPr id="6" name="footer hyperlink">
            <a:hlinkClick r:id="rId2"/>
            <a:extLst>
              <a:ext uri="{FF2B5EF4-FFF2-40B4-BE49-F238E27FC236}">
                <a16:creationId xmlns:a16="http://schemas.microsoft.com/office/drawing/2014/main" id="{1D6A8448-C5A1-4F59-9B95-C91160B4099A}"/>
              </a:ext>
            </a:extLst>
          </p:cNvPr>
          <p:cNvSpPr/>
          <p:nvPr/>
        </p:nvSpPr>
        <p:spPr>
          <a:xfrm>
            <a:off x="8547234" y="6679933"/>
            <a:ext cx="592052" cy="15881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background">
            <a:extLst>
              <a:ext uri="{FF2B5EF4-FFF2-40B4-BE49-F238E27FC236}">
                <a16:creationId xmlns:a16="http://schemas.microsoft.com/office/drawing/2014/main" id="{B19D85C1-7320-4606-AA2D-4CBFC343735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938" b="6352"/>
          <a:stretch/>
        </p:blipFill>
        <p:spPr>
          <a:xfrm>
            <a:off x="755648" y="2073860"/>
            <a:ext cx="7632701" cy="2790907"/>
          </a:xfrm>
          <a:prstGeom prst="rect">
            <a:avLst/>
          </a:prstGeom>
        </p:spPr>
      </p:pic>
      <p:pic>
        <p:nvPicPr>
          <p:cNvPr id="27" name="8">
            <a:extLst>
              <a:ext uri="{FF2B5EF4-FFF2-40B4-BE49-F238E27FC236}">
                <a16:creationId xmlns:a16="http://schemas.microsoft.com/office/drawing/2014/main" id="{C9F67698-E480-4668-8FCA-13D80B3C9BB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196399" y="3517946"/>
            <a:ext cx="924052" cy="863126"/>
          </a:xfrm>
          <a:prstGeom prst="rect">
            <a:avLst/>
          </a:prstGeom>
        </p:spPr>
      </p:pic>
      <p:pic>
        <p:nvPicPr>
          <p:cNvPr id="26" name="7">
            <a:extLst>
              <a:ext uri="{FF2B5EF4-FFF2-40B4-BE49-F238E27FC236}">
                <a16:creationId xmlns:a16="http://schemas.microsoft.com/office/drawing/2014/main" id="{7FFFD8E6-07C0-48AC-9F0A-1892FD26F25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413288" y="3370177"/>
            <a:ext cx="921489" cy="860732"/>
          </a:xfrm>
          <a:prstGeom prst="rect">
            <a:avLst/>
          </a:prstGeom>
        </p:spPr>
      </p:pic>
      <p:pic>
        <p:nvPicPr>
          <p:cNvPr id="25" name="6">
            <a:extLst>
              <a:ext uri="{FF2B5EF4-FFF2-40B4-BE49-F238E27FC236}">
                <a16:creationId xmlns:a16="http://schemas.microsoft.com/office/drawing/2014/main" id="{E31A8AAC-4A1A-45F8-A672-A64E995031B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615328" y="3220015"/>
            <a:ext cx="924052" cy="863125"/>
          </a:xfrm>
          <a:prstGeom prst="rect">
            <a:avLst/>
          </a:prstGeom>
        </p:spPr>
      </p:pic>
      <p:pic>
        <p:nvPicPr>
          <p:cNvPr id="24" name="5">
            <a:extLst>
              <a:ext uri="{FF2B5EF4-FFF2-40B4-BE49-F238E27FC236}">
                <a16:creationId xmlns:a16="http://schemas.microsoft.com/office/drawing/2014/main" id="{3242459F-B269-4AC5-A5B6-E5C730CECF5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832855" y="3452709"/>
            <a:ext cx="921489" cy="860732"/>
          </a:xfrm>
          <a:prstGeom prst="rect">
            <a:avLst/>
          </a:prstGeom>
        </p:spPr>
      </p:pic>
      <p:pic>
        <p:nvPicPr>
          <p:cNvPr id="23" name="4">
            <a:extLst>
              <a:ext uri="{FF2B5EF4-FFF2-40B4-BE49-F238E27FC236}">
                <a16:creationId xmlns:a16="http://schemas.microsoft.com/office/drawing/2014/main" id="{2EA49988-9400-447C-AB01-7AA87A3AFB3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06602" y="3599798"/>
            <a:ext cx="924052" cy="863125"/>
          </a:xfrm>
          <a:prstGeom prst="rect">
            <a:avLst/>
          </a:prstGeom>
        </p:spPr>
      </p:pic>
      <p:pic>
        <p:nvPicPr>
          <p:cNvPr id="22" name="3">
            <a:extLst>
              <a:ext uri="{FF2B5EF4-FFF2-40B4-BE49-F238E27FC236}">
                <a16:creationId xmlns:a16="http://schemas.microsoft.com/office/drawing/2014/main" id="{90C559AD-5EDE-4114-96AF-F93E741C6FE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318776" y="3259705"/>
            <a:ext cx="921489" cy="860732"/>
          </a:xfrm>
          <a:prstGeom prst="rect">
            <a:avLst/>
          </a:prstGeom>
        </p:spPr>
      </p:pic>
      <p:pic>
        <p:nvPicPr>
          <p:cNvPr id="20" name="2">
            <a:extLst>
              <a:ext uri="{FF2B5EF4-FFF2-40B4-BE49-F238E27FC236}">
                <a16:creationId xmlns:a16="http://schemas.microsoft.com/office/drawing/2014/main" id="{CB99A87C-88A8-4AEB-A008-9920A152874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614311" y="2917219"/>
            <a:ext cx="924052" cy="863125"/>
          </a:xfrm>
          <a:prstGeom prst="rect">
            <a:avLst/>
          </a:prstGeom>
        </p:spPr>
      </p:pic>
      <p:pic>
        <p:nvPicPr>
          <p:cNvPr id="18" name="1">
            <a:extLst>
              <a:ext uri="{FF2B5EF4-FFF2-40B4-BE49-F238E27FC236}">
                <a16:creationId xmlns:a16="http://schemas.microsoft.com/office/drawing/2014/main" id="{943799B0-1392-49AC-BA04-1281A184435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966499" y="3355805"/>
            <a:ext cx="921489" cy="860732"/>
          </a:xfrm>
          <a:prstGeom prst="rect">
            <a:avLst/>
          </a:prstGeom>
        </p:spPr>
      </p:pic>
      <p:pic>
        <p:nvPicPr>
          <p:cNvPr id="16" name="Head">
            <a:extLst>
              <a:ext uri="{FF2B5EF4-FFF2-40B4-BE49-F238E27FC236}">
                <a16:creationId xmlns:a16="http://schemas.microsoft.com/office/drawing/2014/main" id="{B16EA0F2-E27B-44B5-A324-A8E71FACC84A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290" y="2887108"/>
            <a:ext cx="1044774" cy="1259383"/>
          </a:xfrm>
          <a:prstGeom prst="rect">
            <a:avLst/>
          </a:prstGeom>
        </p:spPr>
      </p:pic>
      <p:sp>
        <p:nvSpPr>
          <p:cNvPr id="36" name="text">
            <a:extLst>
              <a:ext uri="{FF2B5EF4-FFF2-40B4-BE49-F238E27FC236}">
                <a16:creationId xmlns:a16="http://schemas.microsoft.com/office/drawing/2014/main" id="{10E494BB-575A-4821-959D-EC2A7F38CB6D}"/>
              </a:ext>
            </a:extLst>
          </p:cNvPr>
          <p:cNvSpPr/>
          <p:nvPr/>
        </p:nvSpPr>
        <p:spPr>
          <a:xfrm>
            <a:off x="750886" y="4911440"/>
            <a:ext cx="7632698" cy="47971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700" dirty="0">
                <a:solidFill>
                  <a:schemeClr val="tx1"/>
                </a:solidFill>
              </a:rPr>
              <a:t>The last part of Curly’s body needs a colour. Which colour should this be?</a:t>
            </a:r>
          </a:p>
        </p:txBody>
      </p:sp>
      <p:pic>
        <p:nvPicPr>
          <p:cNvPr id="37" name="wrong 1">
            <a:extLst>
              <a:ext uri="{FF2B5EF4-FFF2-40B4-BE49-F238E27FC236}">
                <a16:creationId xmlns:a16="http://schemas.microsoft.com/office/drawing/2014/main" id="{1F1D82FF-DD4B-47D6-847F-52C8CEA22E8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27244" y="5437832"/>
            <a:ext cx="921490" cy="860732"/>
          </a:xfrm>
          <a:prstGeom prst="rect">
            <a:avLst/>
          </a:prstGeom>
        </p:spPr>
      </p:pic>
      <p:pic>
        <p:nvPicPr>
          <p:cNvPr id="38" name="2">
            <a:extLst>
              <a:ext uri="{FF2B5EF4-FFF2-40B4-BE49-F238E27FC236}">
                <a16:creationId xmlns:a16="http://schemas.microsoft.com/office/drawing/2014/main" id="{CD7D0409-48F7-4033-8680-2625C5817F8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785734" y="5437832"/>
            <a:ext cx="924052" cy="863125"/>
          </a:xfrm>
          <a:prstGeom prst="rect">
            <a:avLst/>
          </a:prstGeom>
        </p:spPr>
      </p:pic>
      <p:pic>
        <p:nvPicPr>
          <p:cNvPr id="39" name="wrong 2">
            <a:extLst>
              <a:ext uri="{FF2B5EF4-FFF2-40B4-BE49-F238E27FC236}">
                <a16:creationId xmlns:a16="http://schemas.microsoft.com/office/drawing/2014/main" id="{9DF2747A-FB06-4A72-B2E7-9DF9EFE67E9C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105208" y="5437832"/>
            <a:ext cx="924051" cy="863125"/>
          </a:xfrm>
          <a:prstGeom prst="rect">
            <a:avLst/>
          </a:prstGeom>
        </p:spPr>
      </p:pic>
      <p:sp>
        <p:nvSpPr>
          <p:cNvPr id="41" name="super">
            <a:extLst>
              <a:ext uri="{FF2B5EF4-FFF2-40B4-BE49-F238E27FC236}">
                <a16:creationId xmlns:a16="http://schemas.microsoft.com/office/drawing/2014/main" id="{BC2C1FED-39AC-4203-BC78-16B00E45BDF7}"/>
              </a:ext>
            </a:extLst>
          </p:cNvPr>
          <p:cNvSpPr txBox="1">
            <a:spLocks/>
          </p:cNvSpPr>
          <p:nvPr/>
        </p:nvSpPr>
        <p:spPr>
          <a:xfrm>
            <a:off x="457198" y="5296951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dirty="0">
                <a:solidFill>
                  <a:schemeClr val="accent5"/>
                </a:solidFill>
                <a:latin typeface="Twinkl" pitchFamily="2" charset="77"/>
                <a:cs typeface="Calibri" panose="020F0502020204030204" pitchFamily="34" charset="0"/>
                <a:sym typeface="Arial"/>
              </a:rPr>
              <a:t>Super!</a:t>
            </a:r>
            <a:endParaRPr lang="en-GB" dirty="0">
              <a:solidFill>
                <a:schemeClr val="accent5"/>
              </a:solidFill>
              <a:latin typeface="+mn-lt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7092CD18-E140-4834-9149-F611EFA503E0}"/>
              </a:ext>
            </a:extLst>
          </p:cNvPr>
          <p:cNvSpPr txBox="1"/>
          <p:nvPr/>
        </p:nvSpPr>
        <p:spPr>
          <a:xfrm>
            <a:off x="3256295" y="2303913"/>
            <a:ext cx="264110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</a:rPr>
              <a:t>Try again!</a:t>
            </a:r>
          </a:p>
        </p:txBody>
      </p:sp>
    </p:spTree>
    <p:extLst>
      <p:ext uri="{BB962C8B-B14F-4D97-AF65-F5344CB8AC3E}">
        <p14:creationId xmlns:p14="http://schemas.microsoft.com/office/powerpoint/2010/main" val="28586584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2.96296E-6 L 0.15521 -0.2798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760" y="-14005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4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4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" presetClass="exit" presetSubtype="0" fill="hold" grpId="3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</p:childTnLst>
        </p:cTn>
      </p:par>
    </p:tnLst>
    <p:bldLst>
      <p:bldP spid="41" grpId="0"/>
      <p:bldP spid="30" grpId="0"/>
      <p:bldP spid="30" grpId="1"/>
      <p:bldP spid="30" grpId="2"/>
      <p:bldP spid="30" grpId="3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hyperlink">
            <a:hlinkClick r:id="rId2"/>
            <a:extLst>
              <a:ext uri="{FF2B5EF4-FFF2-40B4-BE49-F238E27FC236}">
                <a16:creationId xmlns:a16="http://schemas.microsoft.com/office/drawing/2014/main" id="{1D6A8448-C5A1-4F59-9B95-C91160B4099A}"/>
              </a:ext>
            </a:extLst>
          </p:cNvPr>
          <p:cNvSpPr/>
          <p:nvPr/>
        </p:nvSpPr>
        <p:spPr>
          <a:xfrm>
            <a:off x="8547234" y="6679933"/>
            <a:ext cx="592052" cy="15881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background">
            <a:extLst>
              <a:ext uri="{FF2B5EF4-FFF2-40B4-BE49-F238E27FC236}">
                <a16:creationId xmlns:a16="http://schemas.microsoft.com/office/drawing/2014/main" id="{B19D85C1-7320-4606-AA2D-4CBFC343735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938" b="6352"/>
          <a:stretch/>
        </p:blipFill>
        <p:spPr>
          <a:xfrm>
            <a:off x="755648" y="2073860"/>
            <a:ext cx="7632701" cy="2790907"/>
          </a:xfrm>
          <a:prstGeom prst="rect">
            <a:avLst/>
          </a:prstGeom>
        </p:spPr>
      </p:pic>
      <p:pic>
        <p:nvPicPr>
          <p:cNvPr id="30" name="9">
            <a:extLst>
              <a:ext uri="{FF2B5EF4-FFF2-40B4-BE49-F238E27FC236}">
                <a16:creationId xmlns:a16="http://schemas.microsoft.com/office/drawing/2014/main" id="{8C2DB6A3-D041-41FA-9F89-4A37E3CF8CC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497585" y="3369999"/>
            <a:ext cx="924052" cy="863126"/>
          </a:xfrm>
          <a:prstGeom prst="rect">
            <a:avLst/>
          </a:prstGeom>
        </p:spPr>
      </p:pic>
      <p:pic>
        <p:nvPicPr>
          <p:cNvPr id="27" name="8">
            <a:extLst>
              <a:ext uri="{FF2B5EF4-FFF2-40B4-BE49-F238E27FC236}">
                <a16:creationId xmlns:a16="http://schemas.microsoft.com/office/drawing/2014/main" id="{C9F67698-E480-4668-8FCA-13D80B3C9BB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673894" y="3517946"/>
            <a:ext cx="924052" cy="863125"/>
          </a:xfrm>
          <a:prstGeom prst="rect">
            <a:avLst/>
          </a:prstGeom>
        </p:spPr>
      </p:pic>
      <p:pic>
        <p:nvPicPr>
          <p:cNvPr id="26" name="7">
            <a:extLst>
              <a:ext uri="{FF2B5EF4-FFF2-40B4-BE49-F238E27FC236}">
                <a16:creationId xmlns:a16="http://schemas.microsoft.com/office/drawing/2014/main" id="{7FFFD8E6-07C0-48AC-9F0A-1892FD26F25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890783" y="3370177"/>
            <a:ext cx="921489" cy="860731"/>
          </a:xfrm>
          <a:prstGeom prst="rect">
            <a:avLst/>
          </a:prstGeom>
        </p:spPr>
      </p:pic>
      <p:pic>
        <p:nvPicPr>
          <p:cNvPr id="25" name="6">
            <a:extLst>
              <a:ext uri="{FF2B5EF4-FFF2-40B4-BE49-F238E27FC236}">
                <a16:creationId xmlns:a16="http://schemas.microsoft.com/office/drawing/2014/main" id="{E31A8AAC-4A1A-45F8-A672-A64E995031B2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92823" y="3220015"/>
            <a:ext cx="924051" cy="863125"/>
          </a:xfrm>
          <a:prstGeom prst="rect">
            <a:avLst/>
          </a:prstGeom>
        </p:spPr>
      </p:pic>
      <p:pic>
        <p:nvPicPr>
          <p:cNvPr id="24" name="5">
            <a:extLst>
              <a:ext uri="{FF2B5EF4-FFF2-40B4-BE49-F238E27FC236}">
                <a16:creationId xmlns:a16="http://schemas.microsoft.com/office/drawing/2014/main" id="{3242459F-B269-4AC5-A5B6-E5C730CECF52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310350" y="3452709"/>
            <a:ext cx="921489" cy="860731"/>
          </a:xfrm>
          <a:prstGeom prst="rect">
            <a:avLst/>
          </a:prstGeom>
        </p:spPr>
      </p:pic>
      <p:pic>
        <p:nvPicPr>
          <p:cNvPr id="23" name="4">
            <a:extLst>
              <a:ext uri="{FF2B5EF4-FFF2-40B4-BE49-F238E27FC236}">
                <a16:creationId xmlns:a16="http://schemas.microsoft.com/office/drawing/2014/main" id="{2EA49988-9400-447C-AB01-7AA87A3AFB3C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484097" y="3599798"/>
            <a:ext cx="924051" cy="863125"/>
          </a:xfrm>
          <a:prstGeom prst="rect">
            <a:avLst/>
          </a:prstGeom>
        </p:spPr>
      </p:pic>
      <p:pic>
        <p:nvPicPr>
          <p:cNvPr id="22" name="3">
            <a:extLst>
              <a:ext uri="{FF2B5EF4-FFF2-40B4-BE49-F238E27FC236}">
                <a16:creationId xmlns:a16="http://schemas.microsoft.com/office/drawing/2014/main" id="{90C559AD-5EDE-4114-96AF-F93E741C6FE6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796271" y="3259705"/>
            <a:ext cx="921489" cy="860731"/>
          </a:xfrm>
          <a:prstGeom prst="rect">
            <a:avLst/>
          </a:prstGeom>
        </p:spPr>
      </p:pic>
      <p:pic>
        <p:nvPicPr>
          <p:cNvPr id="20" name="2">
            <a:extLst>
              <a:ext uri="{FF2B5EF4-FFF2-40B4-BE49-F238E27FC236}">
                <a16:creationId xmlns:a16="http://schemas.microsoft.com/office/drawing/2014/main" id="{CB99A87C-88A8-4AEB-A008-9920A152874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91806" y="2917219"/>
            <a:ext cx="924051" cy="863125"/>
          </a:xfrm>
          <a:prstGeom prst="rect">
            <a:avLst/>
          </a:prstGeom>
        </p:spPr>
      </p:pic>
      <p:pic>
        <p:nvPicPr>
          <p:cNvPr id="18" name="1">
            <a:extLst>
              <a:ext uri="{FF2B5EF4-FFF2-40B4-BE49-F238E27FC236}">
                <a16:creationId xmlns:a16="http://schemas.microsoft.com/office/drawing/2014/main" id="{943799B0-1392-49AC-BA04-1281A184435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443994" y="3355805"/>
            <a:ext cx="921489" cy="860731"/>
          </a:xfrm>
          <a:prstGeom prst="rect">
            <a:avLst/>
          </a:prstGeom>
        </p:spPr>
      </p:pic>
      <p:pic>
        <p:nvPicPr>
          <p:cNvPr id="16" name="Head">
            <a:extLst>
              <a:ext uri="{FF2B5EF4-FFF2-40B4-BE49-F238E27FC236}">
                <a16:creationId xmlns:a16="http://schemas.microsoft.com/office/drawing/2014/main" id="{B16EA0F2-E27B-44B5-A324-A8E71FACC84A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785" y="2887108"/>
            <a:ext cx="1044774" cy="1259383"/>
          </a:xfrm>
          <a:prstGeom prst="rect">
            <a:avLst/>
          </a:prstGeom>
        </p:spPr>
      </p:pic>
      <p:sp>
        <p:nvSpPr>
          <p:cNvPr id="36" name="text">
            <a:extLst>
              <a:ext uri="{FF2B5EF4-FFF2-40B4-BE49-F238E27FC236}">
                <a16:creationId xmlns:a16="http://schemas.microsoft.com/office/drawing/2014/main" id="{10E494BB-575A-4821-959D-EC2A7F38CB6D}"/>
              </a:ext>
            </a:extLst>
          </p:cNvPr>
          <p:cNvSpPr/>
          <p:nvPr/>
        </p:nvSpPr>
        <p:spPr>
          <a:xfrm>
            <a:off x="750886" y="4911440"/>
            <a:ext cx="7632698" cy="47971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700" dirty="0">
                <a:solidFill>
                  <a:schemeClr val="tx1"/>
                </a:solidFill>
              </a:rPr>
              <a:t>The last part of Curly’s body needs a colour. Which colour should this be?</a:t>
            </a:r>
          </a:p>
        </p:txBody>
      </p:sp>
      <p:pic>
        <p:nvPicPr>
          <p:cNvPr id="37" name="wrong 1">
            <a:extLst>
              <a:ext uri="{FF2B5EF4-FFF2-40B4-BE49-F238E27FC236}">
                <a16:creationId xmlns:a16="http://schemas.microsoft.com/office/drawing/2014/main" id="{1F1D82FF-DD4B-47D6-847F-52C8CEA22E82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783172" y="5437832"/>
            <a:ext cx="921489" cy="860732"/>
          </a:xfrm>
          <a:prstGeom prst="rect">
            <a:avLst/>
          </a:prstGeom>
        </p:spPr>
      </p:pic>
      <p:pic>
        <p:nvPicPr>
          <p:cNvPr id="38" name="2">
            <a:extLst>
              <a:ext uri="{FF2B5EF4-FFF2-40B4-BE49-F238E27FC236}">
                <a16:creationId xmlns:a16="http://schemas.microsoft.com/office/drawing/2014/main" id="{CD7D0409-48F7-4033-8680-2625C5817F89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27244" y="5437832"/>
            <a:ext cx="924051" cy="863125"/>
          </a:xfrm>
          <a:prstGeom prst="rect">
            <a:avLst/>
          </a:prstGeom>
        </p:spPr>
      </p:pic>
      <p:pic>
        <p:nvPicPr>
          <p:cNvPr id="39" name="wrong 2">
            <a:extLst>
              <a:ext uri="{FF2B5EF4-FFF2-40B4-BE49-F238E27FC236}">
                <a16:creationId xmlns:a16="http://schemas.microsoft.com/office/drawing/2014/main" id="{9DF2747A-FB06-4A72-B2E7-9DF9EFE67E9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105208" y="5437832"/>
            <a:ext cx="924051" cy="863125"/>
          </a:xfrm>
          <a:prstGeom prst="rect">
            <a:avLst/>
          </a:prstGeom>
        </p:spPr>
      </p:pic>
      <p:sp>
        <p:nvSpPr>
          <p:cNvPr id="41" name="Brilliant">
            <a:extLst>
              <a:ext uri="{FF2B5EF4-FFF2-40B4-BE49-F238E27FC236}">
                <a16:creationId xmlns:a16="http://schemas.microsoft.com/office/drawing/2014/main" id="{BC2C1FED-39AC-4203-BC78-16B00E45BDF7}"/>
              </a:ext>
            </a:extLst>
          </p:cNvPr>
          <p:cNvSpPr txBox="1">
            <a:spLocks/>
          </p:cNvSpPr>
          <p:nvPr/>
        </p:nvSpPr>
        <p:spPr>
          <a:xfrm>
            <a:off x="457198" y="5296951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dirty="0">
                <a:solidFill>
                  <a:schemeClr val="accent1"/>
                </a:solidFill>
                <a:latin typeface="Twinkl" pitchFamily="2" charset="77"/>
                <a:cs typeface="Calibri" panose="020F0502020204030204" pitchFamily="34" charset="0"/>
                <a:sym typeface="Arial"/>
              </a:rPr>
              <a:t>Brilliant!</a:t>
            </a:r>
            <a:endParaRPr lang="en-GB" dirty="0">
              <a:solidFill>
                <a:schemeClr val="accent1"/>
              </a:solidFill>
              <a:latin typeface="+mn-lt"/>
            </a:endParaRPr>
          </a:p>
        </p:txBody>
      </p:sp>
      <p:sp>
        <p:nvSpPr>
          <p:cNvPr id="28" name="text">
            <a:extLst>
              <a:ext uri="{FF2B5EF4-FFF2-40B4-BE49-F238E27FC236}">
                <a16:creationId xmlns:a16="http://schemas.microsoft.com/office/drawing/2014/main" id="{43C3C76D-18BB-4092-A339-B5EE6F615AA3}"/>
              </a:ext>
            </a:extLst>
          </p:cNvPr>
          <p:cNvSpPr/>
          <p:nvPr/>
        </p:nvSpPr>
        <p:spPr>
          <a:xfrm>
            <a:off x="755651" y="1529913"/>
            <a:ext cx="7632698" cy="396000"/>
          </a:xfrm>
          <a:prstGeom prst="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700" dirty="0"/>
              <a:t>Say the colour names on Curly’s body.</a:t>
            </a:r>
          </a:p>
        </p:txBody>
      </p:sp>
      <p:sp>
        <p:nvSpPr>
          <p:cNvPr id="29" name="title">
            <a:extLst>
              <a:ext uri="{FF2B5EF4-FFF2-40B4-BE49-F238E27FC236}">
                <a16:creationId xmlns:a16="http://schemas.microsoft.com/office/drawing/2014/main" id="{233A63C5-A5E5-403F-8503-65B48AFEC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8" y="517395"/>
            <a:ext cx="8220075" cy="994306"/>
          </a:xfrm>
        </p:spPr>
        <p:txBody>
          <a:bodyPr/>
          <a:lstStyle/>
          <a:p>
            <a:pPr algn="ctr"/>
            <a:r>
              <a:rPr lang="en-GB" sz="3000" dirty="0">
                <a:latin typeface="Twinkl" pitchFamily="2" charset="77"/>
                <a:cs typeface="Calibri" panose="020F0502020204030204" pitchFamily="34" charset="0"/>
                <a:sym typeface="Arial"/>
              </a:rPr>
              <a:t>Can you help Curly Caterpillar finish the pattern? This time there are three colours.</a:t>
            </a:r>
            <a:endParaRPr lang="en-GB" sz="3000" dirty="0">
              <a:latin typeface="+mn-lt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0190C58D-EF17-4B39-B717-969B2836AFB5}"/>
              </a:ext>
            </a:extLst>
          </p:cNvPr>
          <p:cNvSpPr txBox="1"/>
          <p:nvPr/>
        </p:nvSpPr>
        <p:spPr>
          <a:xfrm>
            <a:off x="3256295" y="2303913"/>
            <a:ext cx="264110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</a:rPr>
              <a:t>Try again!</a:t>
            </a:r>
          </a:p>
        </p:txBody>
      </p:sp>
    </p:spTree>
    <p:extLst>
      <p:ext uri="{BB962C8B-B14F-4D97-AF65-F5344CB8AC3E}">
        <p14:creationId xmlns:p14="http://schemas.microsoft.com/office/powerpoint/2010/main" val="21851923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1.11111E-6 L 0.55434 -0.3018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691" y="-14884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4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4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" presetClass="exit" presetSubtype="0" fill="hold" grpId="3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</p:childTnLst>
        </p:cTn>
      </p:par>
    </p:tnLst>
    <p:bldLst>
      <p:bldP spid="41" grpId="0"/>
      <p:bldP spid="32" grpId="0"/>
      <p:bldP spid="32" grpId="1"/>
      <p:bldP spid="32" grpId="2"/>
      <p:bldP spid="32" grpId="3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"/>
          <p:cNvSpPr/>
          <p:nvPr/>
        </p:nvSpPr>
        <p:spPr>
          <a:xfrm>
            <a:off x="755651" y="1529913"/>
            <a:ext cx="7632698" cy="396000"/>
          </a:xfrm>
          <a:prstGeom prst="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700" dirty="0"/>
              <a:t>Say the colour names on Curly’s body.</a:t>
            </a:r>
          </a:p>
        </p:txBody>
      </p:sp>
      <p:sp>
        <p:nvSpPr>
          <p:cNvPr id="21" name="title"/>
          <p:cNvSpPr>
            <a:spLocks noGrp="1"/>
          </p:cNvSpPr>
          <p:nvPr>
            <p:ph type="title"/>
          </p:nvPr>
        </p:nvSpPr>
        <p:spPr>
          <a:xfrm>
            <a:off x="457198" y="517395"/>
            <a:ext cx="8220075" cy="994306"/>
          </a:xfrm>
        </p:spPr>
        <p:txBody>
          <a:bodyPr/>
          <a:lstStyle/>
          <a:p>
            <a:pPr algn="ctr"/>
            <a:r>
              <a:rPr lang="en-GB" sz="3200" dirty="0">
                <a:latin typeface="Twinkl" pitchFamily="2" charset="77"/>
                <a:cs typeface="Calibri" panose="020F0502020204030204" pitchFamily="34" charset="0"/>
                <a:sym typeface="Arial"/>
              </a:rPr>
              <a:t>Can you help Curly Caterpillar</a:t>
            </a:r>
            <a:br>
              <a:rPr lang="en-GB" sz="3200" dirty="0">
                <a:latin typeface="Twinkl" pitchFamily="2" charset="77"/>
                <a:cs typeface="Calibri" panose="020F0502020204030204" pitchFamily="34" charset="0"/>
                <a:sym typeface="Arial"/>
              </a:rPr>
            </a:br>
            <a:r>
              <a:rPr lang="en-GB" sz="3200" dirty="0">
                <a:latin typeface="Twinkl" pitchFamily="2" charset="77"/>
                <a:cs typeface="Calibri" panose="020F0502020204030204" pitchFamily="34" charset="0"/>
                <a:sym typeface="Arial"/>
              </a:rPr>
              <a:t>finish the pattern? </a:t>
            </a:r>
            <a:endParaRPr lang="en-GB" sz="3200" dirty="0">
              <a:latin typeface="+mn-lt"/>
            </a:endParaRPr>
          </a:p>
        </p:txBody>
      </p:sp>
      <p:sp>
        <p:nvSpPr>
          <p:cNvPr id="6" name="footer hyperlink">
            <a:hlinkClick r:id="rId2"/>
            <a:extLst>
              <a:ext uri="{FF2B5EF4-FFF2-40B4-BE49-F238E27FC236}">
                <a16:creationId xmlns:a16="http://schemas.microsoft.com/office/drawing/2014/main" id="{1D6A8448-C5A1-4F59-9B95-C91160B4099A}"/>
              </a:ext>
            </a:extLst>
          </p:cNvPr>
          <p:cNvSpPr/>
          <p:nvPr/>
        </p:nvSpPr>
        <p:spPr>
          <a:xfrm>
            <a:off x="8547234" y="6679933"/>
            <a:ext cx="592052" cy="15881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background">
            <a:extLst>
              <a:ext uri="{FF2B5EF4-FFF2-40B4-BE49-F238E27FC236}">
                <a16:creationId xmlns:a16="http://schemas.microsoft.com/office/drawing/2014/main" id="{B19D85C1-7320-4606-AA2D-4CBFC343735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938" b="6352"/>
          <a:stretch/>
        </p:blipFill>
        <p:spPr>
          <a:xfrm>
            <a:off x="755648" y="2073860"/>
            <a:ext cx="7632701" cy="2790907"/>
          </a:xfrm>
          <a:prstGeom prst="rect">
            <a:avLst/>
          </a:prstGeom>
        </p:spPr>
      </p:pic>
      <p:pic>
        <p:nvPicPr>
          <p:cNvPr id="18" name="1">
            <a:extLst>
              <a:ext uri="{FF2B5EF4-FFF2-40B4-BE49-F238E27FC236}">
                <a16:creationId xmlns:a16="http://schemas.microsoft.com/office/drawing/2014/main" id="{943799B0-1392-49AC-BA04-1281A184435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528248" y="3490564"/>
            <a:ext cx="727534" cy="679564"/>
          </a:xfrm>
          <a:prstGeom prst="rect">
            <a:avLst/>
          </a:prstGeom>
        </p:spPr>
      </p:pic>
      <p:pic>
        <p:nvPicPr>
          <p:cNvPr id="16" name="Head">
            <a:extLst>
              <a:ext uri="{FF2B5EF4-FFF2-40B4-BE49-F238E27FC236}">
                <a16:creationId xmlns:a16="http://schemas.microsoft.com/office/drawing/2014/main" id="{B16EA0F2-E27B-44B5-A324-A8E71FACC84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830" y="2993411"/>
            <a:ext cx="824868" cy="994306"/>
          </a:xfrm>
          <a:prstGeom prst="rect">
            <a:avLst/>
          </a:prstGeom>
        </p:spPr>
      </p:pic>
      <p:sp>
        <p:nvSpPr>
          <p:cNvPr id="36" name="text">
            <a:extLst>
              <a:ext uri="{FF2B5EF4-FFF2-40B4-BE49-F238E27FC236}">
                <a16:creationId xmlns:a16="http://schemas.microsoft.com/office/drawing/2014/main" id="{10E494BB-575A-4821-959D-EC2A7F38CB6D}"/>
              </a:ext>
            </a:extLst>
          </p:cNvPr>
          <p:cNvSpPr/>
          <p:nvPr/>
        </p:nvSpPr>
        <p:spPr>
          <a:xfrm>
            <a:off x="750886" y="4911440"/>
            <a:ext cx="7632698" cy="47971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700" dirty="0">
                <a:solidFill>
                  <a:schemeClr val="tx1"/>
                </a:solidFill>
              </a:rPr>
              <a:t>The last part of Curly’s body needs a colour. Which colour should this be?</a:t>
            </a:r>
          </a:p>
        </p:txBody>
      </p:sp>
      <p:pic>
        <p:nvPicPr>
          <p:cNvPr id="37" name="wrong 1">
            <a:extLst>
              <a:ext uri="{FF2B5EF4-FFF2-40B4-BE49-F238E27FC236}">
                <a16:creationId xmlns:a16="http://schemas.microsoft.com/office/drawing/2014/main" id="{1F1D82FF-DD4B-47D6-847F-52C8CEA22E8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628384" y="5521963"/>
            <a:ext cx="734441" cy="686017"/>
          </a:xfrm>
          <a:prstGeom prst="rect">
            <a:avLst/>
          </a:prstGeom>
        </p:spPr>
      </p:pic>
      <p:pic>
        <p:nvPicPr>
          <p:cNvPr id="39" name="wrong 2">
            <a:extLst>
              <a:ext uri="{FF2B5EF4-FFF2-40B4-BE49-F238E27FC236}">
                <a16:creationId xmlns:a16="http://schemas.microsoft.com/office/drawing/2014/main" id="{9DF2747A-FB06-4A72-B2E7-9DF9EFE67E9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781176" y="5523033"/>
            <a:ext cx="733297" cy="684947"/>
          </a:xfrm>
          <a:prstGeom prst="rect">
            <a:avLst/>
          </a:prstGeom>
        </p:spPr>
      </p:pic>
      <p:sp>
        <p:nvSpPr>
          <p:cNvPr id="41" name="You are great at this">
            <a:extLst>
              <a:ext uri="{FF2B5EF4-FFF2-40B4-BE49-F238E27FC236}">
                <a16:creationId xmlns:a16="http://schemas.microsoft.com/office/drawing/2014/main" id="{BC2C1FED-39AC-4203-BC78-16B00E45BDF7}"/>
              </a:ext>
            </a:extLst>
          </p:cNvPr>
          <p:cNvSpPr txBox="1">
            <a:spLocks/>
          </p:cNvSpPr>
          <p:nvPr/>
        </p:nvSpPr>
        <p:spPr>
          <a:xfrm>
            <a:off x="457198" y="5296951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dirty="0">
                <a:solidFill>
                  <a:schemeClr val="accent2"/>
                </a:solidFill>
                <a:latin typeface="Twinkl" pitchFamily="2" charset="77"/>
                <a:cs typeface="Calibri" panose="020F0502020204030204" pitchFamily="34" charset="0"/>
                <a:sym typeface="Arial"/>
              </a:rPr>
              <a:t>You are great at this!</a:t>
            </a:r>
            <a:endParaRPr lang="en-GB" dirty="0">
              <a:solidFill>
                <a:schemeClr val="accent2"/>
              </a:solidFill>
              <a:latin typeface="+mn-lt"/>
            </a:endParaRPr>
          </a:p>
        </p:txBody>
      </p:sp>
      <p:pic>
        <p:nvPicPr>
          <p:cNvPr id="34" name="1">
            <a:extLst>
              <a:ext uri="{FF2B5EF4-FFF2-40B4-BE49-F238E27FC236}">
                <a16:creationId xmlns:a16="http://schemas.microsoft.com/office/drawing/2014/main" id="{9613CD98-20EC-498E-A3A9-F732C6EB0B4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11209" y="3127445"/>
            <a:ext cx="727534" cy="679564"/>
          </a:xfrm>
          <a:prstGeom prst="rect">
            <a:avLst/>
          </a:prstGeom>
        </p:spPr>
      </p:pic>
      <p:pic>
        <p:nvPicPr>
          <p:cNvPr id="35" name="1">
            <a:extLst>
              <a:ext uri="{FF2B5EF4-FFF2-40B4-BE49-F238E27FC236}">
                <a16:creationId xmlns:a16="http://schemas.microsoft.com/office/drawing/2014/main" id="{E825A7D6-0108-426C-A449-CC87209FA1CC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614293" y="2883391"/>
            <a:ext cx="727534" cy="679565"/>
          </a:xfrm>
          <a:prstGeom prst="rect">
            <a:avLst/>
          </a:prstGeom>
        </p:spPr>
      </p:pic>
      <p:pic>
        <p:nvPicPr>
          <p:cNvPr id="40" name="1">
            <a:extLst>
              <a:ext uri="{FF2B5EF4-FFF2-40B4-BE49-F238E27FC236}">
                <a16:creationId xmlns:a16="http://schemas.microsoft.com/office/drawing/2014/main" id="{529A5316-0E16-4617-9D9D-0C7597E642C7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199488" y="3150922"/>
            <a:ext cx="727534" cy="679564"/>
          </a:xfrm>
          <a:prstGeom prst="rect">
            <a:avLst/>
          </a:prstGeom>
        </p:spPr>
      </p:pic>
      <p:pic>
        <p:nvPicPr>
          <p:cNvPr id="42" name="1">
            <a:extLst>
              <a:ext uri="{FF2B5EF4-FFF2-40B4-BE49-F238E27FC236}">
                <a16:creationId xmlns:a16="http://schemas.microsoft.com/office/drawing/2014/main" id="{D04BD945-F98B-48DE-B3BF-EE51BFCF226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700338" y="3467227"/>
            <a:ext cx="727534" cy="679564"/>
          </a:xfrm>
          <a:prstGeom prst="rect">
            <a:avLst/>
          </a:prstGeom>
        </p:spPr>
      </p:pic>
      <p:pic>
        <p:nvPicPr>
          <p:cNvPr id="43" name="1">
            <a:extLst>
              <a:ext uri="{FF2B5EF4-FFF2-40B4-BE49-F238E27FC236}">
                <a16:creationId xmlns:a16="http://schemas.microsoft.com/office/drawing/2014/main" id="{49683FEC-2B83-4908-B8E9-5E61DD7831F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201188" y="3783532"/>
            <a:ext cx="727534" cy="679564"/>
          </a:xfrm>
          <a:prstGeom prst="rect">
            <a:avLst/>
          </a:prstGeom>
        </p:spPr>
      </p:pic>
      <p:pic>
        <p:nvPicPr>
          <p:cNvPr id="44" name="1">
            <a:extLst>
              <a:ext uri="{FF2B5EF4-FFF2-40B4-BE49-F238E27FC236}">
                <a16:creationId xmlns:a16="http://schemas.microsoft.com/office/drawing/2014/main" id="{F1D692BB-0B8D-4B5A-A98A-DAA45CDC553F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799809" y="3829340"/>
            <a:ext cx="727534" cy="679565"/>
          </a:xfrm>
          <a:prstGeom prst="rect">
            <a:avLst/>
          </a:prstGeom>
        </p:spPr>
      </p:pic>
      <p:pic>
        <p:nvPicPr>
          <p:cNvPr id="45" name="1">
            <a:extLst>
              <a:ext uri="{FF2B5EF4-FFF2-40B4-BE49-F238E27FC236}">
                <a16:creationId xmlns:a16="http://schemas.microsoft.com/office/drawing/2014/main" id="{8D5664A1-FB14-4BD5-A254-14E002E644CF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350014" y="3505153"/>
            <a:ext cx="727534" cy="679564"/>
          </a:xfrm>
          <a:prstGeom prst="rect">
            <a:avLst/>
          </a:prstGeom>
        </p:spPr>
      </p:pic>
      <p:pic>
        <p:nvPicPr>
          <p:cNvPr id="46" name="1">
            <a:extLst>
              <a:ext uri="{FF2B5EF4-FFF2-40B4-BE49-F238E27FC236}">
                <a16:creationId xmlns:a16="http://schemas.microsoft.com/office/drawing/2014/main" id="{CDF2A596-20BE-4DEA-BFA2-997F5A73836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871499" y="3127445"/>
            <a:ext cx="727534" cy="679564"/>
          </a:xfrm>
          <a:prstGeom prst="rect">
            <a:avLst/>
          </a:prstGeom>
        </p:spPr>
      </p:pic>
      <p:pic>
        <p:nvPicPr>
          <p:cNvPr id="47" name="1">
            <a:extLst>
              <a:ext uri="{FF2B5EF4-FFF2-40B4-BE49-F238E27FC236}">
                <a16:creationId xmlns:a16="http://schemas.microsoft.com/office/drawing/2014/main" id="{28F3D14F-2915-498C-B461-EEA6CC190C9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463573" y="3340908"/>
            <a:ext cx="727534" cy="679564"/>
          </a:xfrm>
          <a:prstGeom prst="rect">
            <a:avLst/>
          </a:prstGeom>
        </p:spPr>
      </p:pic>
      <p:pic>
        <p:nvPicPr>
          <p:cNvPr id="48" name="1">
            <a:extLst>
              <a:ext uri="{FF2B5EF4-FFF2-40B4-BE49-F238E27FC236}">
                <a16:creationId xmlns:a16="http://schemas.microsoft.com/office/drawing/2014/main" id="{9BFC1328-053B-49C6-96AA-08AC962DA2FA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007785" y="3647934"/>
            <a:ext cx="727534" cy="679565"/>
          </a:xfrm>
          <a:prstGeom prst="rect">
            <a:avLst/>
          </a:prstGeom>
        </p:spPr>
      </p:pic>
      <p:pic>
        <p:nvPicPr>
          <p:cNvPr id="49" name="1">
            <a:extLst>
              <a:ext uri="{FF2B5EF4-FFF2-40B4-BE49-F238E27FC236}">
                <a16:creationId xmlns:a16="http://schemas.microsoft.com/office/drawing/2014/main" id="{9EC05FFD-7041-4200-BC1A-A92C3D1BB53D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622162" y="3484887"/>
            <a:ext cx="727534" cy="679564"/>
          </a:xfrm>
          <a:prstGeom prst="rect">
            <a:avLst/>
          </a:prstGeom>
        </p:spPr>
      </p:pic>
      <p:pic>
        <p:nvPicPr>
          <p:cNvPr id="38" name="2">
            <a:extLst>
              <a:ext uri="{FF2B5EF4-FFF2-40B4-BE49-F238E27FC236}">
                <a16:creationId xmlns:a16="http://schemas.microsoft.com/office/drawing/2014/main" id="{CD7D0409-48F7-4033-8680-2625C5817F89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201188" y="5528415"/>
            <a:ext cx="727534" cy="679565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B08DFB4E-15FD-493F-B5CB-B6993E9FF107}"/>
              </a:ext>
            </a:extLst>
          </p:cNvPr>
          <p:cNvSpPr txBox="1"/>
          <p:nvPr/>
        </p:nvSpPr>
        <p:spPr>
          <a:xfrm>
            <a:off x="3256295" y="2303913"/>
            <a:ext cx="264110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</a:rPr>
              <a:t>Try again!</a:t>
            </a:r>
          </a:p>
        </p:txBody>
      </p:sp>
    </p:spTree>
    <p:extLst>
      <p:ext uri="{BB962C8B-B14F-4D97-AF65-F5344CB8AC3E}">
        <p14:creationId xmlns:p14="http://schemas.microsoft.com/office/powerpoint/2010/main" val="29593624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4.44444E-6 L 0.37448 -0.2972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715" y="-14861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4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4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" presetClass="exit" presetSubtype="0" fill="hold" grpId="3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</p:childTnLst>
        </p:cTn>
      </p:par>
    </p:tnLst>
    <p:bldLst>
      <p:bldP spid="41" grpId="0"/>
      <p:bldP spid="26" grpId="0"/>
      <p:bldP spid="26" grpId="1"/>
      <p:bldP spid="26" grpId="2"/>
      <p:bldP spid="26" grpId="3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"/>
          <p:cNvSpPr/>
          <p:nvPr/>
        </p:nvSpPr>
        <p:spPr>
          <a:xfrm>
            <a:off x="755651" y="1113747"/>
            <a:ext cx="7632698" cy="467408"/>
          </a:xfrm>
          <a:prstGeom prst="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marL="228600" lvl="0" indent="-114300" algn="ctr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solidFill>
                  <a:schemeClr val="bg1"/>
                </a:solidFill>
                <a:latin typeface="Twinkl" pitchFamily="2" charset="77"/>
                <a:cs typeface="Calibri" panose="020F0502020204030204" pitchFamily="34" charset="0"/>
                <a:sym typeface="NTR"/>
              </a:rPr>
              <a:t>Can you say the colour pattern? One colour is missing.</a:t>
            </a:r>
          </a:p>
        </p:txBody>
      </p:sp>
      <p:sp>
        <p:nvSpPr>
          <p:cNvPr id="21" name="title"/>
          <p:cNvSpPr>
            <a:spLocks noGrp="1"/>
          </p:cNvSpPr>
          <p:nvPr>
            <p:ph type="title"/>
          </p:nvPr>
        </p:nvSpPr>
        <p:spPr>
          <a:xfrm>
            <a:off x="457198" y="429994"/>
            <a:ext cx="8220075" cy="705032"/>
          </a:xfrm>
        </p:spPr>
        <p:txBody>
          <a:bodyPr/>
          <a:lstStyle/>
          <a:p>
            <a:pPr algn="ctr"/>
            <a:r>
              <a:rPr lang="en-GB" sz="3200" dirty="0">
                <a:latin typeface="Twinkl" pitchFamily="2" charset="77"/>
                <a:cs typeface="Calibri" panose="020F0502020204030204" pitchFamily="34" charset="0"/>
                <a:sym typeface="Arial"/>
              </a:rPr>
              <a:t>One of Curly’s colours is missing!</a:t>
            </a:r>
            <a:endParaRPr lang="en-GB" sz="3200" dirty="0">
              <a:latin typeface="+mn-lt"/>
            </a:endParaRPr>
          </a:p>
        </p:txBody>
      </p:sp>
      <p:sp>
        <p:nvSpPr>
          <p:cNvPr id="6" name="footer hyperlink">
            <a:hlinkClick r:id="rId2"/>
            <a:extLst>
              <a:ext uri="{FF2B5EF4-FFF2-40B4-BE49-F238E27FC236}">
                <a16:creationId xmlns:a16="http://schemas.microsoft.com/office/drawing/2014/main" id="{1D6A8448-C5A1-4F59-9B95-C91160B4099A}"/>
              </a:ext>
            </a:extLst>
          </p:cNvPr>
          <p:cNvSpPr/>
          <p:nvPr/>
        </p:nvSpPr>
        <p:spPr>
          <a:xfrm>
            <a:off x="8547234" y="6679933"/>
            <a:ext cx="592052" cy="15881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background">
            <a:extLst>
              <a:ext uri="{FF2B5EF4-FFF2-40B4-BE49-F238E27FC236}">
                <a16:creationId xmlns:a16="http://schemas.microsoft.com/office/drawing/2014/main" id="{B19D85C1-7320-4606-AA2D-4CBFC343735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98" t="28512" r="23275" b="76"/>
          <a:stretch/>
        </p:blipFill>
        <p:spPr>
          <a:xfrm>
            <a:off x="3888712" y="1692462"/>
            <a:ext cx="4494872" cy="3756187"/>
          </a:xfrm>
          <a:prstGeom prst="rect">
            <a:avLst/>
          </a:prstGeom>
        </p:spPr>
      </p:pic>
      <p:pic>
        <p:nvPicPr>
          <p:cNvPr id="18" name="1">
            <a:extLst>
              <a:ext uri="{FF2B5EF4-FFF2-40B4-BE49-F238E27FC236}">
                <a16:creationId xmlns:a16="http://schemas.microsoft.com/office/drawing/2014/main" id="{943799B0-1392-49AC-BA04-1281A184435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715896" y="2126773"/>
            <a:ext cx="652558" cy="609533"/>
          </a:xfrm>
          <a:prstGeom prst="rect">
            <a:avLst/>
          </a:prstGeom>
        </p:spPr>
      </p:pic>
      <p:pic>
        <p:nvPicPr>
          <p:cNvPr id="16" name="Head">
            <a:extLst>
              <a:ext uri="{FF2B5EF4-FFF2-40B4-BE49-F238E27FC236}">
                <a16:creationId xmlns:a16="http://schemas.microsoft.com/office/drawing/2014/main" id="{B16EA0F2-E27B-44B5-A324-A8E71FACC84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1246" y="1787955"/>
            <a:ext cx="739864" cy="891840"/>
          </a:xfrm>
          <a:prstGeom prst="rect">
            <a:avLst/>
          </a:prstGeom>
        </p:spPr>
      </p:pic>
      <p:sp>
        <p:nvSpPr>
          <p:cNvPr id="36" name="text">
            <a:extLst>
              <a:ext uri="{FF2B5EF4-FFF2-40B4-BE49-F238E27FC236}">
                <a16:creationId xmlns:a16="http://schemas.microsoft.com/office/drawing/2014/main" id="{10E494BB-575A-4821-959D-EC2A7F38CB6D}"/>
              </a:ext>
            </a:extLst>
          </p:cNvPr>
          <p:cNvSpPr/>
          <p:nvPr/>
        </p:nvSpPr>
        <p:spPr>
          <a:xfrm>
            <a:off x="676779" y="1652701"/>
            <a:ext cx="3137825" cy="10029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just"/>
            <a:r>
              <a:rPr lang="en-GB" sz="1700" dirty="0">
                <a:solidFill>
                  <a:schemeClr val="tx1"/>
                </a:solidFill>
              </a:rPr>
              <a:t>The last part of Curly’s body needs a colour. Which colour should this be?</a:t>
            </a:r>
          </a:p>
        </p:txBody>
      </p:sp>
      <p:pic>
        <p:nvPicPr>
          <p:cNvPr id="37" name="wrong 1">
            <a:extLst>
              <a:ext uri="{FF2B5EF4-FFF2-40B4-BE49-F238E27FC236}">
                <a16:creationId xmlns:a16="http://schemas.microsoft.com/office/drawing/2014/main" id="{1F1D82FF-DD4B-47D6-847F-52C8CEA22E8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754768" y="2840730"/>
            <a:ext cx="646583" cy="603952"/>
          </a:xfrm>
          <a:prstGeom prst="rect">
            <a:avLst/>
          </a:prstGeom>
        </p:spPr>
      </p:pic>
      <p:pic>
        <p:nvPicPr>
          <p:cNvPr id="39" name="wrong 2">
            <a:extLst>
              <a:ext uri="{FF2B5EF4-FFF2-40B4-BE49-F238E27FC236}">
                <a16:creationId xmlns:a16="http://schemas.microsoft.com/office/drawing/2014/main" id="{9DF2747A-FB06-4A72-B2E7-9DF9EFE67E9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755346" y="3756995"/>
            <a:ext cx="646584" cy="603952"/>
          </a:xfrm>
          <a:prstGeom prst="rect">
            <a:avLst/>
          </a:prstGeom>
        </p:spPr>
      </p:pic>
      <p:sp>
        <p:nvSpPr>
          <p:cNvPr id="41" name="fantastic">
            <a:extLst>
              <a:ext uri="{FF2B5EF4-FFF2-40B4-BE49-F238E27FC236}">
                <a16:creationId xmlns:a16="http://schemas.microsoft.com/office/drawing/2014/main" id="{BC2C1FED-39AC-4203-BC78-16B00E45BDF7}"/>
              </a:ext>
            </a:extLst>
          </p:cNvPr>
          <p:cNvSpPr txBox="1">
            <a:spLocks/>
          </p:cNvSpPr>
          <p:nvPr/>
        </p:nvSpPr>
        <p:spPr>
          <a:xfrm>
            <a:off x="680047" y="3176611"/>
            <a:ext cx="2934017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dirty="0">
                <a:solidFill>
                  <a:schemeClr val="accent3"/>
                </a:solidFill>
                <a:latin typeface="Twinkl" pitchFamily="2" charset="77"/>
                <a:cs typeface="Calibri" panose="020F0502020204030204" pitchFamily="34" charset="0"/>
                <a:sym typeface="Arial"/>
              </a:rPr>
              <a:t>Fantastic!</a:t>
            </a:r>
            <a:endParaRPr lang="en-GB" dirty="0">
              <a:solidFill>
                <a:schemeClr val="accent3"/>
              </a:solidFill>
              <a:latin typeface="+mn-lt"/>
            </a:endParaRPr>
          </a:p>
        </p:txBody>
      </p:sp>
      <p:pic>
        <p:nvPicPr>
          <p:cNvPr id="28" name="1">
            <a:extLst>
              <a:ext uri="{FF2B5EF4-FFF2-40B4-BE49-F238E27FC236}">
                <a16:creationId xmlns:a16="http://schemas.microsoft.com/office/drawing/2014/main" id="{877AFF5F-32E0-479E-BBEA-378B1DF0EDAB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69765" y="2168751"/>
            <a:ext cx="652558" cy="609533"/>
          </a:xfrm>
          <a:prstGeom prst="rect">
            <a:avLst/>
          </a:prstGeom>
        </p:spPr>
      </p:pic>
      <p:pic>
        <p:nvPicPr>
          <p:cNvPr id="29" name="1">
            <a:extLst>
              <a:ext uri="{FF2B5EF4-FFF2-40B4-BE49-F238E27FC236}">
                <a16:creationId xmlns:a16="http://schemas.microsoft.com/office/drawing/2014/main" id="{BF5286EF-BA42-4AD7-89A2-4B665E164B94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858463" y="2290007"/>
            <a:ext cx="652558" cy="609533"/>
          </a:xfrm>
          <a:prstGeom prst="rect">
            <a:avLst/>
          </a:prstGeom>
        </p:spPr>
      </p:pic>
      <p:pic>
        <p:nvPicPr>
          <p:cNvPr id="30" name="1">
            <a:extLst>
              <a:ext uri="{FF2B5EF4-FFF2-40B4-BE49-F238E27FC236}">
                <a16:creationId xmlns:a16="http://schemas.microsoft.com/office/drawing/2014/main" id="{EC698706-1ADD-4D18-A5B9-349CAED52D5D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294003" y="2626187"/>
            <a:ext cx="652558" cy="609533"/>
          </a:xfrm>
          <a:prstGeom prst="rect">
            <a:avLst/>
          </a:prstGeom>
        </p:spPr>
      </p:pic>
      <p:pic>
        <p:nvPicPr>
          <p:cNvPr id="31" name="1">
            <a:extLst>
              <a:ext uri="{FF2B5EF4-FFF2-40B4-BE49-F238E27FC236}">
                <a16:creationId xmlns:a16="http://schemas.microsoft.com/office/drawing/2014/main" id="{6BE7335D-E72A-4D5D-9925-1B0A4090D79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487328" y="3129152"/>
            <a:ext cx="652558" cy="609533"/>
          </a:xfrm>
          <a:prstGeom prst="rect">
            <a:avLst/>
          </a:prstGeom>
        </p:spPr>
      </p:pic>
      <p:pic>
        <p:nvPicPr>
          <p:cNvPr id="32" name="1">
            <a:extLst>
              <a:ext uri="{FF2B5EF4-FFF2-40B4-BE49-F238E27FC236}">
                <a16:creationId xmlns:a16="http://schemas.microsoft.com/office/drawing/2014/main" id="{8E44A0AD-C887-4DA6-B01B-E5FCD441BA06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552010" y="3678321"/>
            <a:ext cx="652558" cy="609533"/>
          </a:xfrm>
          <a:prstGeom prst="rect">
            <a:avLst/>
          </a:prstGeom>
        </p:spPr>
      </p:pic>
      <p:pic>
        <p:nvPicPr>
          <p:cNvPr id="33" name="1">
            <a:extLst>
              <a:ext uri="{FF2B5EF4-FFF2-40B4-BE49-F238E27FC236}">
                <a16:creationId xmlns:a16="http://schemas.microsoft.com/office/drawing/2014/main" id="{6F710BB8-69C2-41C5-9B7A-76B54113CCE7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389980" y="4192203"/>
            <a:ext cx="652558" cy="609533"/>
          </a:xfrm>
          <a:prstGeom prst="rect">
            <a:avLst/>
          </a:prstGeom>
        </p:spPr>
      </p:pic>
      <p:pic>
        <p:nvPicPr>
          <p:cNvPr id="34" name="1">
            <a:extLst>
              <a:ext uri="{FF2B5EF4-FFF2-40B4-BE49-F238E27FC236}">
                <a16:creationId xmlns:a16="http://schemas.microsoft.com/office/drawing/2014/main" id="{E4BF08B1-EC1A-4D25-9CE0-D74881B22972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899624" y="4540025"/>
            <a:ext cx="652558" cy="609533"/>
          </a:xfrm>
          <a:prstGeom prst="rect">
            <a:avLst/>
          </a:prstGeom>
        </p:spPr>
      </p:pic>
      <p:pic>
        <p:nvPicPr>
          <p:cNvPr id="35" name="1">
            <a:extLst>
              <a:ext uri="{FF2B5EF4-FFF2-40B4-BE49-F238E27FC236}">
                <a16:creationId xmlns:a16="http://schemas.microsoft.com/office/drawing/2014/main" id="{43DD4B40-00AC-463B-A5DB-352E5ADF23F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326405" y="4698499"/>
            <a:ext cx="652558" cy="609533"/>
          </a:xfrm>
          <a:prstGeom prst="rect">
            <a:avLst/>
          </a:prstGeom>
        </p:spPr>
      </p:pic>
      <p:pic>
        <p:nvPicPr>
          <p:cNvPr id="40" name="1">
            <a:extLst>
              <a:ext uri="{FF2B5EF4-FFF2-40B4-BE49-F238E27FC236}">
                <a16:creationId xmlns:a16="http://schemas.microsoft.com/office/drawing/2014/main" id="{0EB0B1BA-A8B6-41F8-9091-662A0107C255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719152" y="4749946"/>
            <a:ext cx="652558" cy="609533"/>
          </a:xfrm>
          <a:prstGeom prst="rect">
            <a:avLst/>
          </a:prstGeom>
        </p:spPr>
      </p:pic>
      <p:pic>
        <p:nvPicPr>
          <p:cNvPr id="42" name="1">
            <a:extLst>
              <a:ext uri="{FF2B5EF4-FFF2-40B4-BE49-F238E27FC236}">
                <a16:creationId xmlns:a16="http://schemas.microsoft.com/office/drawing/2014/main" id="{2AFE71FA-795F-441C-A14B-49BF01C8060E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97747" y="4673260"/>
            <a:ext cx="652558" cy="609533"/>
          </a:xfrm>
          <a:prstGeom prst="rect">
            <a:avLst/>
          </a:prstGeom>
        </p:spPr>
      </p:pic>
      <p:pic>
        <p:nvPicPr>
          <p:cNvPr id="43" name="1">
            <a:extLst>
              <a:ext uri="{FF2B5EF4-FFF2-40B4-BE49-F238E27FC236}">
                <a16:creationId xmlns:a16="http://schemas.microsoft.com/office/drawing/2014/main" id="{CE55EBBB-B61B-4C51-A38C-9FF8E4EA86F1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567922" y="4420412"/>
            <a:ext cx="652558" cy="609533"/>
          </a:xfrm>
          <a:prstGeom prst="rect">
            <a:avLst/>
          </a:prstGeom>
        </p:spPr>
      </p:pic>
      <p:pic>
        <p:nvPicPr>
          <p:cNvPr id="44" name="1">
            <a:extLst>
              <a:ext uri="{FF2B5EF4-FFF2-40B4-BE49-F238E27FC236}">
                <a16:creationId xmlns:a16="http://schemas.microsoft.com/office/drawing/2014/main" id="{41C282BC-1098-4391-8FCD-A182E6603D0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199233" y="3988228"/>
            <a:ext cx="652558" cy="609533"/>
          </a:xfrm>
          <a:prstGeom prst="rect">
            <a:avLst/>
          </a:prstGeom>
        </p:spPr>
      </p:pic>
      <p:pic>
        <p:nvPicPr>
          <p:cNvPr id="45" name="1">
            <a:extLst>
              <a:ext uri="{FF2B5EF4-FFF2-40B4-BE49-F238E27FC236}">
                <a16:creationId xmlns:a16="http://schemas.microsoft.com/office/drawing/2014/main" id="{A6350C39-F1FE-4EFD-B71B-BFD833B86388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51086" y="3468401"/>
            <a:ext cx="652558" cy="609533"/>
          </a:xfrm>
          <a:prstGeom prst="rect">
            <a:avLst/>
          </a:prstGeom>
        </p:spPr>
      </p:pic>
      <p:pic>
        <p:nvPicPr>
          <p:cNvPr id="46" name="1">
            <a:extLst>
              <a:ext uri="{FF2B5EF4-FFF2-40B4-BE49-F238E27FC236}">
                <a16:creationId xmlns:a16="http://schemas.microsoft.com/office/drawing/2014/main" id="{301246CF-C3D6-4F72-BD89-3E47EB9D7CB9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83427" y="2938908"/>
            <a:ext cx="652558" cy="609533"/>
          </a:xfrm>
          <a:prstGeom prst="rect">
            <a:avLst/>
          </a:prstGeom>
        </p:spPr>
      </p:pic>
      <p:pic>
        <p:nvPicPr>
          <p:cNvPr id="47" name="1">
            <a:extLst>
              <a:ext uri="{FF2B5EF4-FFF2-40B4-BE49-F238E27FC236}">
                <a16:creationId xmlns:a16="http://schemas.microsoft.com/office/drawing/2014/main" id="{862CFC8C-5F00-4E2B-9A59-6F6A4F0C53E2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427237" y="2469122"/>
            <a:ext cx="652558" cy="609533"/>
          </a:xfrm>
          <a:prstGeom prst="rect">
            <a:avLst/>
          </a:prstGeom>
        </p:spPr>
      </p:pic>
      <p:pic>
        <p:nvPicPr>
          <p:cNvPr id="48" name="Curly's head">
            <a:extLst>
              <a:ext uri="{FF2B5EF4-FFF2-40B4-BE49-F238E27FC236}">
                <a16:creationId xmlns:a16="http://schemas.microsoft.com/office/drawing/2014/main" id="{84AFA70B-C33C-48DE-85C2-2ACDD4D741A7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9739" y="5407265"/>
            <a:ext cx="688611" cy="830060"/>
          </a:xfrm>
          <a:prstGeom prst="rect">
            <a:avLst/>
          </a:prstGeom>
        </p:spPr>
      </p:pic>
      <p:sp>
        <p:nvSpPr>
          <p:cNvPr id="49" name="Speech Bubble: Rectangle with Corners Rounded 48">
            <a:extLst>
              <a:ext uri="{FF2B5EF4-FFF2-40B4-BE49-F238E27FC236}">
                <a16:creationId xmlns:a16="http://schemas.microsoft.com/office/drawing/2014/main" id="{56C3B4C3-0015-482D-BF77-D96B15D7C995}"/>
              </a:ext>
            </a:extLst>
          </p:cNvPr>
          <p:cNvSpPr/>
          <p:nvPr/>
        </p:nvSpPr>
        <p:spPr>
          <a:xfrm>
            <a:off x="755646" y="5630335"/>
            <a:ext cx="6765993" cy="549037"/>
          </a:xfrm>
          <a:prstGeom prst="wedgeRoundRectCallout">
            <a:avLst>
              <a:gd name="adj1" fmla="val 53065"/>
              <a:gd name="adj2" fmla="val 30088"/>
              <a:gd name="adj3" fmla="val 16667"/>
            </a:avLst>
          </a:prstGeom>
          <a:solidFill>
            <a:schemeClr val="bg1"/>
          </a:solidFill>
          <a:ln w="28575">
            <a:solidFill>
              <a:srgbClr val="4DB1E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  <a:latin typeface="Twinkl" pitchFamily="2" charset="77"/>
              </a:rPr>
              <a:t>How many times is the pattern repeated?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38" name="2">
            <a:extLst>
              <a:ext uri="{FF2B5EF4-FFF2-40B4-BE49-F238E27FC236}">
                <a16:creationId xmlns:a16="http://schemas.microsoft.com/office/drawing/2014/main" id="{CD7D0409-48F7-4033-8680-2625C5817F89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751839" y="4673260"/>
            <a:ext cx="646583" cy="603952"/>
          </a:xfrm>
          <a:prstGeom prst="rect">
            <a:avLst/>
          </a:prstGeom>
        </p:spPr>
      </p:pic>
      <p:sp>
        <p:nvSpPr>
          <p:cNvPr id="50" name="TextBox 49">
            <a:extLst>
              <a:ext uri="{FF2B5EF4-FFF2-40B4-BE49-F238E27FC236}">
                <a16:creationId xmlns:a16="http://schemas.microsoft.com/office/drawing/2014/main" id="{3B76A17D-1B6B-4BF7-8394-DAAA83C74835}"/>
              </a:ext>
            </a:extLst>
          </p:cNvPr>
          <p:cNvSpPr txBox="1"/>
          <p:nvPr/>
        </p:nvSpPr>
        <p:spPr>
          <a:xfrm>
            <a:off x="4791105" y="3100326"/>
            <a:ext cx="264110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</a:rPr>
              <a:t>Try again!</a:t>
            </a:r>
          </a:p>
        </p:txBody>
      </p:sp>
    </p:spTree>
    <p:extLst>
      <p:ext uri="{BB962C8B-B14F-4D97-AF65-F5344CB8AC3E}">
        <p14:creationId xmlns:p14="http://schemas.microsoft.com/office/powerpoint/2010/main" val="3607992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2.96296E-6 L 0.29323 -0.32037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653" y="-16019"/>
                                    </p:animMotion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4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4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grpId="3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</p:childTnLst>
        </p:cTn>
      </p:par>
    </p:tnLst>
    <p:bldLst>
      <p:bldP spid="41" grpId="0"/>
      <p:bldP spid="49" grpId="0" animBg="1"/>
      <p:bldP spid="50" grpId="0"/>
      <p:bldP spid="50" grpId="1"/>
      <p:bldP spid="50" grpId="2"/>
      <p:bldP spid="50" grpId="3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  <a:extLst>
              <a:ext uri="{FF2B5EF4-FFF2-40B4-BE49-F238E27FC236}">
                <a16:creationId xmlns:a16="http://schemas.microsoft.com/office/drawing/2014/main" id="{217E0DB8-3B77-4A13-9EAB-60B029096807}"/>
              </a:ext>
            </a:extLst>
          </p:cNvPr>
          <p:cNvSpPr/>
          <p:nvPr/>
        </p:nvSpPr>
        <p:spPr>
          <a:xfrm>
            <a:off x="4109987" y="3130617"/>
            <a:ext cx="943276" cy="59676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134</TotalTime>
  <Words>309</Words>
  <Application>Microsoft Office PowerPoint</Application>
  <PresentationFormat>On-screen Show (4:3)</PresentationFormat>
  <Paragraphs>34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Calibri</vt:lpstr>
      <vt:lpstr>Twinkl</vt:lpstr>
      <vt:lpstr>Arial</vt:lpstr>
      <vt:lpstr>Office Theme</vt:lpstr>
      <vt:lpstr>PowerPoint Presentation</vt:lpstr>
      <vt:lpstr>Curly Caterpillar likes to show repeating patterns.</vt:lpstr>
      <vt:lpstr>Can you help Curly Caterpillar finish the pattern? </vt:lpstr>
      <vt:lpstr>Can you help Curly Caterpillar finish the pattern? </vt:lpstr>
      <vt:lpstr>A colour is missing from Curly’s pattern!</vt:lpstr>
      <vt:lpstr>Can you help Curly Caterpillar finish the pattern? This time there are three colours.</vt:lpstr>
      <vt:lpstr>Can you help Curly Caterpillar finish the pattern? </vt:lpstr>
      <vt:lpstr>One of Curly’s colours is missing!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Liv Robson-Hughes</dc:creator>
  <cp:lastModifiedBy>Robert Trewick</cp:lastModifiedBy>
  <cp:revision>36</cp:revision>
  <dcterms:created xsi:type="dcterms:W3CDTF">2020-04-24T08:01:31Z</dcterms:created>
  <dcterms:modified xsi:type="dcterms:W3CDTF">2021-01-31T13:39:43Z</dcterms:modified>
</cp:coreProperties>
</file>