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91" d="100"/>
          <a:sy n="91" d="100"/>
        </p:scale>
        <p:origin x="43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25/08/2020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m4a"/><Relationship Id="rId7" Type="http://schemas.openxmlformats.org/officeDocument/2006/relationships/image" Target="../media/image2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35812521-DF0A-469C-8661-E8178936F9D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2708" y="125664"/>
            <a:ext cx="844677" cy="40011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2350598" y="512647"/>
            <a:ext cx="8731878" cy="400110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entury Gothic" panose="020B0502020202020204" pitchFamily="34" charset="0"/>
              </a:rPr>
              <a:t>Language Detectives’ Memory Bank: </a:t>
            </a:r>
            <a:r>
              <a:rPr lang="en-GB" sz="2000" dirty="0" err="1">
                <a:latin typeface="Century Gothic" panose="020B0502020202020204" pitchFamily="34" charset="0"/>
              </a:rPr>
              <a:t>Greetings,Feelings</a:t>
            </a:r>
            <a:r>
              <a:rPr lang="en-GB" sz="2000" dirty="0">
                <a:latin typeface="Century Gothic" panose="020B0502020202020204" pitchFamily="34" charset="0"/>
              </a:rPr>
              <a:t> and Names.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477902" y="1093903"/>
            <a:ext cx="3565133" cy="163121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Greetings Bank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Bonjour – good day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Salut - hello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À </a:t>
            </a:r>
            <a:r>
              <a:rPr lang="en-GB" sz="2000" dirty="0" err="1">
                <a:latin typeface="Century Gothic" panose="020B0502020202020204" pitchFamily="34" charset="0"/>
              </a:rPr>
              <a:t>bientôt</a:t>
            </a:r>
            <a:r>
              <a:rPr lang="en-GB" sz="2000" dirty="0">
                <a:latin typeface="Century Gothic" panose="020B0502020202020204" pitchFamily="34" charset="0"/>
              </a:rPr>
              <a:t> – see you soon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Au revoir- good bye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2B09AC-DF32-458B-9228-CA00342C7239}"/>
              </a:ext>
            </a:extLst>
          </p:cNvPr>
          <p:cNvSpPr txBox="1"/>
          <p:nvPr/>
        </p:nvSpPr>
        <p:spPr>
          <a:xfrm>
            <a:off x="8423258" y="3260207"/>
            <a:ext cx="3565133" cy="3170099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Grammar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When you ask a question in French you can turn a sentence into a question by raising the pitch of your voice at the end of the question. </a:t>
            </a:r>
          </a:p>
          <a:p>
            <a:r>
              <a:rPr lang="en-GB" sz="2000" b="1" dirty="0">
                <a:latin typeface="Century Gothic" panose="020B0502020202020204" pitchFamily="34" charset="0"/>
              </a:rPr>
              <a:t>e.g.</a:t>
            </a:r>
          </a:p>
          <a:p>
            <a:r>
              <a:rPr lang="en-GB" sz="2000" b="1" dirty="0" err="1">
                <a:latin typeface="Century Gothic" panose="020B0502020202020204" pitchFamily="34" charset="0"/>
              </a:rPr>
              <a:t>Ça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2000" b="1" dirty="0" err="1">
                <a:latin typeface="Century Gothic" panose="020B0502020202020204" pitchFamily="34" charset="0"/>
              </a:rPr>
              <a:t>va</a:t>
            </a:r>
            <a:r>
              <a:rPr lang="en-GB" sz="2000" b="1" dirty="0">
                <a:latin typeface="Century Gothic" panose="020B0502020202020204" pitchFamily="34" charset="0"/>
              </a:rPr>
              <a:t>?</a:t>
            </a:r>
          </a:p>
          <a:p>
            <a:r>
              <a:rPr lang="en-GB" sz="2000" b="1" dirty="0" err="1">
                <a:latin typeface="Century Gothic" panose="020B0502020202020204" pitchFamily="34" charset="0"/>
              </a:rPr>
              <a:t>Ça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2000" b="1" dirty="0" err="1">
                <a:latin typeface="Century Gothic" panose="020B0502020202020204" pitchFamily="34" charset="0"/>
              </a:rPr>
              <a:t>va.</a:t>
            </a:r>
            <a:endParaRPr lang="en-GB" sz="20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A9B209-59C0-4ABE-8F41-BD0DAF348794}"/>
              </a:ext>
            </a:extLst>
          </p:cNvPr>
          <p:cNvSpPr txBox="1"/>
          <p:nvPr/>
        </p:nvSpPr>
        <p:spPr>
          <a:xfrm>
            <a:off x="150921" y="23725"/>
            <a:ext cx="49159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French Y3 Stage 1 Autumn1: Greetings, Feelings, asking a name  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FF1EF8-084B-4608-BC05-EB143649CB20}"/>
              </a:ext>
            </a:extLst>
          </p:cNvPr>
          <p:cNvSpPr txBox="1"/>
          <p:nvPr/>
        </p:nvSpPr>
        <p:spPr>
          <a:xfrm>
            <a:off x="507345" y="2906265"/>
            <a:ext cx="4502471" cy="193899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Question and Answer Bank</a:t>
            </a:r>
          </a:p>
          <a:p>
            <a:r>
              <a:rPr lang="en-GB" sz="2000" dirty="0" err="1">
                <a:latin typeface="Century Gothic" panose="020B0502020202020204" pitchFamily="34" charset="0"/>
              </a:rPr>
              <a:t>Ça</a:t>
            </a:r>
            <a:r>
              <a:rPr lang="en-GB" sz="2000" dirty="0">
                <a:latin typeface="Century Gothic" panose="020B0502020202020204" pitchFamily="34" charset="0"/>
              </a:rPr>
              <a:t> </a:t>
            </a:r>
            <a:r>
              <a:rPr lang="en-GB" sz="2000" dirty="0" err="1">
                <a:latin typeface="Century Gothic" panose="020B0502020202020204" pitchFamily="34" charset="0"/>
              </a:rPr>
              <a:t>va</a:t>
            </a:r>
            <a:r>
              <a:rPr lang="en-GB" sz="2000" dirty="0">
                <a:latin typeface="Century Gothic" panose="020B0502020202020204" pitchFamily="34" charset="0"/>
              </a:rPr>
              <a:t>?- how are you?</a:t>
            </a:r>
          </a:p>
          <a:p>
            <a:r>
              <a:rPr lang="en-GB" sz="2000" dirty="0" err="1">
                <a:latin typeface="Century Gothic" panose="020B0502020202020204" pitchFamily="34" charset="0"/>
              </a:rPr>
              <a:t>Ça</a:t>
            </a:r>
            <a:r>
              <a:rPr lang="en-GB" sz="2000" dirty="0">
                <a:latin typeface="Century Gothic" panose="020B0502020202020204" pitchFamily="34" charset="0"/>
              </a:rPr>
              <a:t> </a:t>
            </a:r>
            <a:r>
              <a:rPr lang="en-GB" sz="2000" dirty="0" err="1">
                <a:latin typeface="Century Gothic" panose="020B0502020202020204" pitchFamily="34" charset="0"/>
              </a:rPr>
              <a:t>va</a:t>
            </a:r>
            <a:r>
              <a:rPr lang="en-GB" sz="2000" dirty="0">
                <a:latin typeface="Century Gothic" panose="020B0502020202020204" pitchFamily="34" charset="0"/>
              </a:rPr>
              <a:t> bien – I am feeling good</a:t>
            </a:r>
          </a:p>
          <a:p>
            <a:r>
              <a:rPr lang="en-GB" sz="2000" dirty="0" err="1">
                <a:latin typeface="Century Gothic" panose="020B0502020202020204" pitchFamily="34" charset="0"/>
              </a:rPr>
              <a:t>Ça</a:t>
            </a:r>
            <a:r>
              <a:rPr lang="en-GB" sz="2000" dirty="0">
                <a:latin typeface="Century Gothic" panose="020B0502020202020204" pitchFamily="34" charset="0"/>
              </a:rPr>
              <a:t> </a:t>
            </a:r>
            <a:r>
              <a:rPr lang="en-GB" sz="2000" dirty="0" err="1">
                <a:latin typeface="Century Gothic" panose="020B0502020202020204" pitchFamily="34" charset="0"/>
              </a:rPr>
              <a:t>va</a:t>
            </a:r>
            <a:r>
              <a:rPr lang="en-GB" sz="2000" dirty="0">
                <a:latin typeface="Century Gothic" panose="020B0502020202020204" pitchFamily="34" charset="0"/>
              </a:rPr>
              <a:t>- I </a:t>
            </a:r>
            <a:r>
              <a:rPr lang="en-GB" sz="2000">
                <a:latin typeface="Century Gothic" panose="020B0502020202020204" pitchFamily="34" charset="0"/>
              </a:rPr>
              <a:t>am feeling okay</a:t>
            </a:r>
            <a:endParaRPr lang="en-GB" sz="2000" dirty="0">
              <a:latin typeface="Century Gothic" panose="020B0502020202020204" pitchFamily="34" charset="0"/>
            </a:endParaRPr>
          </a:p>
          <a:p>
            <a:r>
              <a:rPr lang="en-GB" sz="2000" dirty="0">
                <a:latin typeface="Century Gothic" panose="020B0502020202020204" pitchFamily="34" charset="0"/>
              </a:rPr>
              <a:t>Comme ci </a:t>
            </a:r>
            <a:r>
              <a:rPr lang="en-GB" sz="2000" dirty="0" err="1">
                <a:latin typeface="Century Gothic" panose="020B0502020202020204" pitchFamily="34" charset="0"/>
              </a:rPr>
              <a:t>comme</a:t>
            </a:r>
            <a:r>
              <a:rPr lang="en-GB" sz="2000" dirty="0">
                <a:latin typeface="Century Gothic" panose="020B0502020202020204" pitchFamily="34" charset="0"/>
              </a:rPr>
              <a:t> </a:t>
            </a:r>
            <a:r>
              <a:rPr lang="en-GB" sz="2000" dirty="0" err="1">
                <a:latin typeface="Century Gothic" panose="020B0502020202020204" pitchFamily="34" charset="0"/>
              </a:rPr>
              <a:t>ça</a:t>
            </a:r>
            <a:r>
              <a:rPr lang="en-GB" sz="2000" dirty="0">
                <a:latin typeface="Century Gothic" panose="020B0502020202020204" pitchFamily="34" charset="0"/>
              </a:rPr>
              <a:t>- okay</a:t>
            </a:r>
          </a:p>
          <a:p>
            <a:r>
              <a:rPr lang="en-GB" sz="2000" dirty="0" err="1">
                <a:latin typeface="Century Gothic" panose="020B0502020202020204" pitchFamily="34" charset="0"/>
              </a:rPr>
              <a:t>Ça</a:t>
            </a:r>
            <a:r>
              <a:rPr lang="en-GB" sz="2000" dirty="0">
                <a:latin typeface="Century Gothic" panose="020B0502020202020204" pitchFamily="34" charset="0"/>
              </a:rPr>
              <a:t> </a:t>
            </a:r>
            <a:r>
              <a:rPr lang="en-GB" sz="2000" dirty="0" err="1">
                <a:latin typeface="Century Gothic" panose="020B0502020202020204" pitchFamily="34" charset="0"/>
              </a:rPr>
              <a:t>va</a:t>
            </a:r>
            <a:r>
              <a:rPr lang="en-GB" sz="2000" dirty="0">
                <a:latin typeface="Century Gothic" panose="020B0502020202020204" pitchFamily="34" charset="0"/>
              </a:rPr>
              <a:t> mal- I am not feeling good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3939B15-DF6D-40AE-BF87-E3F3D885AEEC}"/>
              </a:ext>
            </a:extLst>
          </p:cNvPr>
          <p:cNvSpPr txBox="1"/>
          <p:nvPr/>
        </p:nvSpPr>
        <p:spPr>
          <a:xfrm>
            <a:off x="5284107" y="1248271"/>
            <a:ext cx="2864860" cy="255454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Sound spelling 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“</a:t>
            </a:r>
            <a:r>
              <a:rPr lang="en-GB" sz="2000" dirty="0" err="1">
                <a:latin typeface="Century Gothic" panose="020B0502020202020204" pitchFamily="34" charset="0"/>
              </a:rPr>
              <a:t>ou</a:t>
            </a:r>
            <a:r>
              <a:rPr lang="en-GB" sz="2000" dirty="0">
                <a:latin typeface="Century Gothic" panose="020B0502020202020204" pitchFamily="34" charset="0"/>
              </a:rPr>
              <a:t>”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r>
              <a:rPr lang="en-GB" sz="2000" dirty="0">
                <a:latin typeface="Century Gothic" panose="020B0502020202020204" pitchFamily="34" charset="0"/>
              </a:rPr>
              <a:t>“</a:t>
            </a:r>
            <a:r>
              <a:rPr lang="en-GB" sz="2000" dirty="0" err="1">
                <a:latin typeface="Century Gothic" panose="020B0502020202020204" pitchFamily="34" charset="0"/>
              </a:rPr>
              <a:t>ut</a:t>
            </a:r>
            <a:r>
              <a:rPr lang="en-GB" sz="2000" dirty="0">
                <a:latin typeface="Century Gothic" panose="020B0502020202020204" pitchFamily="34" charset="0"/>
              </a:rPr>
              <a:t>”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r>
              <a:rPr lang="en-GB" sz="2000" b="1" dirty="0">
                <a:latin typeface="Century Gothic" panose="020B0502020202020204" pitchFamily="34" charset="0"/>
              </a:rPr>
              <a:t>“</a:t>
            </a:r>
            <a:r>
              <a:rPr lang="en-GB" sz="2000" dirty="0">
                <a:latin typeface="Century Gothic" panose="020B0502020202020204" pitchFamily="34" charset="0"/>
              </a:rPr>
              <a:t>oi</a:t>
            </a:r>
            <a:r>
              <a:rPr lang="en-GB" sz="2000" b="1" dirty="0">
                <a:latin typeface="Century Gothic" panose="020B0502020202020204" pitchFamily="34" charset="0"/>
              </a:rPr>
              <a:t>”</a:t>
            </a:r>
          </a:p>
          <a:p>
            <a:endParaRPr lang="en-GB" sz="2000" b="1" dirty="0">
              <a:latin typeface="Century Gothic" panose="020B0502020202020204" pitchFamily="34" charset="0"/>
            </a:endParaRPr>
          </a:p>
          <a:p>
            <a:r>
              <a:rPr lang="en-GB" sz="2000" dirty="0">
                <a:latin typeface="Century Gothic" panose="020B0502020202020204" pitchFamily="34" charset="0"/>
              </a:rPr>
              <a:t>“</a:t>
            </a:r>
            <a:r>
              <a:rPr lang="en-GB" sz="2000" dirty="0" err="1">
                <a:latin typeface="Century Gothic" panose="020B0502020202020204" pitchFamily="34" charset="0"/>
              </a:rPr>
              <a:t>ça</a:t>
            </a:r>
            <a:r>
              <a:rPr lang="en-GB" sz="2000" dirty="0">
                <a:latin typeface="Century Gothic" panose="020B0502020202020204" pitchFamily="34" charset="0"/>
              </a:rPr>
              <a:t>”</a:t>
            </a:r>
          </a:p>
        </p:txBody>
      </p:sp>
      <p:pic>
        <p:nvPicPr>
          <p:cNvPr id="21" name="Picture 20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1CB9F731-8DE7-4ABA-8EC2-0AD194859D2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15" y="325719"/>
            <a:ext cx="969023" cy="63745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F7F53F8-D2E0-4838-A808-C2E4C089A228}"/>
              </a:ext>
            </a:extLst>
          </p:cNvPr>
          <p:cNvSpPr txBox="1"/>
          <p:nvPr/>
        </p:nvSpPr>
        <p:spPr>
          <a:xfrm>
            <a:off x="474614" y="5256265"/>
            <a:ext cx="6414457" cy="101566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Question and Answer Bank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Comment </a:t>
            </a:r>
            <a:r>
              <a:rPr lang="en-GB" sz="2000" dirty="0" err="1">
                <a:latin typeface="Century Gothic" panose="020B0502020202020204" pitchFamily="34" charset="0"/>
              </a:rPr>
              <a:t>t’appelles</a:t>
            </a:r>
            <a:r>
              <a:rPr lang="en-GB" sz="2000" dirty="0">
                <a:latin typeface="Century Gothic" panose="020B0502020202020204" pitchFamily="34" charset="0"/>
              </a:rPr>
              <a:t> –</a:t>
            </a:r>
            <a:r>
              <a:rPr lang="en-GB" sz="2000" dirty="0" err="1">
                <a:latin typeface="Century Gothic" panose="020B0502020202020204" pitchFamily="34" charset="0"/>
              </a:rPr>
              <a:t>tu</a:t>
            </a:r>
            <a:r>
              <a:rPr lang="en-GB" sz="2000" dirty="0">
                <a:latin typeface="Century Gothic" panose="020B0502020202020204" pitchFamily="34" charset="0"/>
              </a:rPr>
              <a:t>?- What are you called?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Je </a:t>
            </a:r>
            <a:r>
              <a:rPr lang="en-GB" sz="2000" dirty="0" err="1">
                <a:latin typeface="Century Gothic" panose="020B0502020202020204" pitchFamily="34" charset="0"/>
              </a:rPr>
              <a:t>m’appelle</a:t>
            </a:r>
            <a:r>
              <a:rPr lang="en-GB" sz="2000" dirty="0">
                <a:latin typeface="Century Gothic" panose="020B0502020202020204" pitchFamily="34" charset="0"/>
              </a:rPr>
              <a:t>…. I am called…….</a:t>
            </a:r>
          </a:p>
        </p:txBody>
      </p:sp>
      <p:pic>
        <p:nvPicPr>
          <p:cNvPr id="2" name="Fre_Y3_Aut_1_Greetings vocab">
            <a:hlinkClick r:id="" action="ppaction://media"/>
            <a:extLst>
              <a:ext uri="{FF2B5EF4-FFF2-40B4-BE49-F238E27FC236}">
                <a16:creationId xmlns:a16="http://schemas.microsoft.com/office/drawing/2014/main" id="{8F234B0C-223E-45A8-9D47-2D25E7ACA8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986829" y="1541527"/>
            <a:ext cx="695013" cy="695013"/>
          </a:xfrm>
          <a:prstGeom prst="rect">
            <a:avLst/>
          </a:prstGeom>
        </p:spPr>
      </p:pic>
      <p:pic>
        <p:nvPicPr>
          <p:cNvPr id="4" name="Fre_Y3_Aut_1_Greetings sounds">
            <a:hlinkClick r:id="" action="ppaction://media"/>
            <a:extLst>
              <a:ext uri="{FF2B5EF4-FFF2-40B4-BE49-F238E27FC236}">
                <a16:creationId xmlns:a16="http://schemas.microsoft.com/office/drawing/2014/main" id="{A3632E9B-D72C-441B-94B5-421140E0B66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196593" y="2763480"/>
            <a:ext cx="692478" cy="692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4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07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154</Words>
  <Application>Microsoft Office PowerPoint</Application>
  <PresentationFormat>Widescreen</PresentationFormat>
  <Paragraphs>29</Paragraphs>
  <Slides>1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Windows User</cp:lastModifiedBy>
  <cp:revision>43</cp:revision>
  <cp:lastPrinted>2019-12-10T09:41:14Z</cp:lastPrinted>
  <dcterms:created xsi:type="dcterms:W3CDTF">2019-08-20T09:39:52Z</dcterms:created>
  <dcterms:modified xsi:type="dcterms:W3CDTF">2020-08-25T09:25:00Z</dcterms:modified>
</cp:coreProperties>
</file>